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8" r:id="rId3"/>
    <p:sldId id="272" r:id="rId4"/>
    <p:sldId id="274" r:id="rId5"/>
    <p:sldId id="273" r:id="rId6"/>
    <p:sldId id="260" r:id="rId7"/>
    <p:sldId id="261" r:id="rId8"/>
    <p:sldId id="269" r:id="rId9"/>
    <p:sldId id="275" r:id="rId10"/>
    <p:sldId id="270" r:id="rId11"/>
    <p:sldId id="267" r:id="rId12"/>
    <p:sldId id="266" r:id="rId13"/>
    <p:sldId id="265" r:id="rId14"/>
    <p:sldId id="263" r:id="rId15"/>
    <p:sldId id="271" r:id="rId16"/>
    <p:sldId id="264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57037-97FA-47D1-970F-B94D2AB5C5A4}" v="1201" dt="2021-03-03T05:08:02.3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3" y="32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3BE9D-635E-4A79-BB39-754FAEA2AFB8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B63A1-3BA8-4D18-AE3F-EB7F92EFA48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0912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B63A1-3BA8-4D18-AE3F-EB7F92EFA488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9639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B63A1-3BA8-4D18-AE3F-EB7F92EFA488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1991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B63A1-3BA8-4D18-AE3F-EB7F92EFA488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54201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B63A1-3BA8-4D18-AE3F-EB7F92EFA488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6853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B63A1-3BA8-4D18-AE3F-EB7F92EFA488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2698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41102-BA54-4688-91FA-08FD2EF2E6D0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91083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41102-BA54-4688-91FA-08FD2EF2E6D0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1531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41102-BA54-4688-91FA-08FD2EF2E6D0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1356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4928EC-1195-4EE6-8A31-BD7D13D3D8BB}" type="datetimeFigureOut">
              <a:rPr lang="en-CA" smtClean="0"/>
              <a:pPr/>
              <a:t>2021-03-02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B21929-1617-40F8-BC2B-23F9BC1EEDD6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23.wmf"/><Relationship Id="rId3" Type="http://schemas.openxmlformats.org/officeDocument/2006/relationships/image" Target="../media/image118.wmf"/><Relationship Id="rId7" Type="http://schemas.openxmlformats.org/officeDocument/2006/relationships/image" Target="../media/image120.wmf"/><Relationship Id="rId12" Type="http://schemas.openxmlformats.org/officeDocument/2006/relationships/oleObject" Target="../embeddings/oleObject121.bin"/><Relationship Id="rId2" Type="http://schemas.openxmlformats.org/officeDocument/2006/relationships/oleObject" Target="../embeddings/oleObject1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22.wmf"/><Relationship Id="rId5" Type="http://schemas.openxmlformats.org/officeDocument/2006/relationships/image" Target="../media/image119.wmf"/><Relationship Id="rId10" Type="http://schemas.openxmlformats.org/officeDocument/2006/relationships/oleObject" Target="../embeddings/oleObject120.bin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21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7.bin"/><Relationship Id="rId18" Type="http://schemas.openxmlformats.org/officeDocument/2006/relationships/image" Target="../media/image131.wmf"/><Relationship Id="rId26" Type="http://schemas.openxmlformats.org/officeDocument/2006/relationships/image" Target="../media/image135.wmf"/><Relationship Id="rId39" Type="http://schemas.openxmlformats.org/officeDocument/2006/relationships/oleObject" Target="../embeddings/oleObject140.bin"/><Relationship Id="rId3" Type="http://schemas.openxmlformats.org/officeDocument/2006/relationships/oleObject" Target="../embeddings/oleObject122.bin"/><Relationship Id="rId21" Type="http://schemas.openxmlformats.org/officeDocument/2006/relationships/oleObject" Target="../embeddings/oleObject131.bin"/><Relationship Id="rId34" Type="http://schemas.openxmlformats.org/officeDocument/2006/relationships/image" Target="../media/image139.wmf"/><Relationship Id="rId42" Type="http://schemas.openxmlformats.org/officeDocument/2006/relationships/image" Target="../media/image143.wmf"/><Relationship Id="rId47" Type="http://schemas.openxmlformats.org/officeDocument/2006/relationships/oleObject" Target="../embeddings/oleObject144.bin"/><Relationship Id="rId50" Type="http://schemas.openxmlformats.org/officeDocument/2006/relationships/image" Target="../media/image147.wmf"/><Relationship Id="rId7" Type="http://schemas.openxmlformats.org/officeDocument/2006/relationships/oleObject" Target="../embeddings/oleObject124.bin"/><Relationship Id="rId12" Type="http://schemas.openxmlformats.org/officeDocument/2006/relationships/image" Target="../media/image128.wmf"/><Relationship Id="rId17" Type="http://schemas.openxmlformats.org/officeDocument/2006/relationships/oleObject" Target="../embeddings/oleObject129.bin"/><Relationship Id="rId25" Type="http://schemas.openxmlformats.org/officeDocument/2006/relationships/oleObject" Target="../embeddings/oleObject133.bin"/><Relationship Id="rId33" Type="http://schemas.openxmlformats.org/officeDocument/2006/relationships/oleObject" Target="../embeddings/oleObject137.bin"/><Relationship Id="rId38" Type="http://schemas.openxmlformats.org/officeDocument/2006/relationships/image" Target="../media/image141.wmf"/><Relationship Id="rId46" Type="http://schemas.openxmlformats.org/officeDocument/2006/relationships/image" Target="../media/image145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30.wmf"/><Relationship Id="rId20" Type="http://schemas.openxmlformats.org/officeDocument/2006/relationships/image" Target="../media/image132.wmf"/><Relationship Id="rId29" Type="http://schemas.openxmlformats.org/officeDocument/2006/relationships/oleObject" Target="../embeddings/oleObject135.bin"/><Relationship Id="rId41" Type="http://schemas.openxmlformats.org/officeDocument/2006/relationships/oleObject" Target="../embeddings/oleObject14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5.wmf"/><Relationship Id="rId11" Type="http://schemas.openxmlformats.org/officeDocument/2006/relationships/oleObject" Target="../embeddings/oleObject126.bin"/><Relationship Id="rId24" Type="http://schemas.openxmlformats.org/officeDocument/2006/relationships/image" Target="../media/image134.wmf"/><Relationship Id="rId32" Type="http://schemas.openxmlformats.org/officeDocument/2006/relationships/image" Target="../media/image138.wmf"/><Relationship Id="rId37" Type="http://schemas.openxmlformats.org/officeDocument/2006/relationships/oleObject" Target="../embeddings/oleObject139.bin"/><Relationship Id="rId40" Type="http://schemas.openxmlformats.org/officeDocument/2006/relationships/image" Target="../media/image142.wmf"/><Relationship Id="rId45" Type="http://schemas.openxmlformats.org/officeDocument/2006/relationships/oleObject" Target="../embeddings/oleObject143.bin"/><Relationship Id="rId5" Type="http://schemas.openxmlformats.org/officeDocument/2006/relationships/oleObject" Target="../embeddings/oleObject123.bin"/><Relationship Id="rId15" Type="http://schemas.openxmlformats.org/officeDocument/2006/relationships/oleObject" Target="../embeddings/oleObject128.bin"/><Relationship Id="rId23" Type="http://schemas.openxmlformats.org/officeDocument/2006/relationships/oleObject" Target="../embeddings/oleObject132.bin"/><Relationship Id="rId28" Type="http://schemas.openxmlformats.org/officeDocument/2006/relationships/image" Target="../media/image136.wmf"/><Relationship Id="rId36" Type="http://schemas.openxmlformats.org/officeDocument/2006/relationships/image" Target="../media/image140.wmf"/><Relationship Id="rId49" Type="http://schemas.openxmlformats.org/officeDocument/2006/relationships/oleObject" Target="../embeddings/oleObject145.bin"/><Relationship Id="rId10" Type="http://schemas.openxmlformats.org/officeDocument/2006/relationships/image" Target="../media/image127.wmf"/><Relationship Id="rId19" Type="http://schemas.openxmlformats.org/officeDocument/2006/relationships/oleObject" Target="../embeddings/oleObject130.bin"/><Relationship Id="rId31" Type="http://schemas.openxmlformats.org/officeDocument/2006/relationships/oleObject" Target="../embeddings/oleObject136.bin"/><Relationship Id="rId44" Type="http://schemas.openxmlformats.org/officeDocument/2006/relationships/image" Target="../media/image144.wmf"/><Relationship Id="rId52" Type="http://schemas.openxmlformats.org/officeDocument/2006/relationships/image" Target="../media/image148.wmf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125.bin"/><Relationship Id="rId14" Type="http://schemas.openxmlformats.org/officeDocument/2006/relationships/image" Target="../media/image129.wmf"/><Relationship Id="rId22" Type="http://schemas.openxmlformats.org/officeDocument/2006/relationships/image" Target="../media/image133.wmf"/><Relationship Id="rId27" Type="http://schemas.openxmlformats.org/officeDocument/2006/relationships/oleObject" Target="../embeddings/oleObject134.bin"/><Relationship Id="rId30" Type="http://schemas.openxmlformats.org/officeDocument/2006/relationships/image" Target="../media/image137.wmf"/><Relationship Id="rId35" Type="http://schemas.openxmlformats.org/officeDocument/2006/relationships/oleObject" Target="../embeddings/oleObject138.bin"/><Relationship Id="rId43" Type="http://schemas.openxmlformats.org/officeDocument/2006/relationships/oleObject" Target="../embeddings/oleObject142.bin"/><Relationship Id="rId48" Type="http://schemas.openxmlformats.org/officeDocument/2006/relationships/image" Target="../media/image146.wmf"/><Relationship Id="rId8" Type="http://schemas.openxmlformats.org/officeDocument/2006/relationships/image" Target="../media/image126.wmf"/><Relationship Id="rId51" Type="http://schemas.openxmlformats.org/officeDocument/2006/relationships/oleObject" Target="../embeddings/oleObject14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13" Type="http://schemas.openxmlformats.org/officeDocument/2006/relationships/oleObject" Target="../embeddings/oleObject152.bin"/><Relationship Id="rId3" Type="http://schemas.openxmlformats.org/officeDocument/2006/relationships/oleObject" Target="../embeddings/oleObject147.bin"/><Relationship Id="rId7" Type="http://schemas.openxmlformats.org/officeDocument/2006/relationships/oleObject" Target="../embeddings/oleObject149.bin"/><Relationship Id="rId12" Type="http://schemas.openxmlformats.org/officeDocument/2006/relationships/image" Target="../media/image15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wmf"/><Relationship Id="rId11" Type="http://schemas.openxmlformats.org/officeDocument/2006/relationships/oleObject" Target="../embeddings/oleObject151.bin"/><Relationship Id="rId5" Type="http://schemas.openxmlformats.org/officeDocument/2006/relationships/oleObject" Target="../embeddings/oleObject148.bin"/><Relationship Id="rId10" Type="http://schemas.openxmlformats.org/officeDocument/2006/relationships/image" Target="../media/image152.wmf"/><Relationship Id="rId4" Type="http://schemas.openxmlformats.org/officeDocument/2006/relationships/image" Target="../media/image149.wmf"/><Relationship Id="rId9" Type="http://schemas.openxmlformats.org/officeDocument/2006/relationships/oleObject" Target="../embeddings/oleObject150.bin"/><Relationship Id="rId14" Type="http://schemas.openxmlformats.org/officeDocument/2006/relationships/image" Target="../media/image15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7.wmf"/><Relationship Id="rId13" Type="http://schemas.openxmlformats.org/officeDocument/2006/relationships/oleObject" Target="../embeddings/oleObject158.bin"/><Relationship Id="rId18" Type="http://schemas.openxmlformats.org/officeDocument/2006/relationships/image" Target="../media/image162.wmf"/><Relationship Id="rId26" Type="http://schemas.openxmlformats.org/officeDocument/2006/relationships/image" Target="../media/image166.wmf"/><Relationship Id="rId3" Type="http://schemas.openxmlformats.org/officeDocument/2006/relationships/oleObject" Target="../embeddings/oleObject153.bin"/><Relationship Id="rId21" Type="http://schemas.openxmlformats.org/officeDocument/2006/relationships/oleObject" Target="../embeddings/oleObject162.bin"/><Relationship Id="rId7" Type="http://schemas.openxmlformats.org/officeDocument/2006/relationships/oleObject" Target="../embeddings/oleObject155.bin"/><Relationship Id="rId12" Type="http://schemas.openxmlformats.org/officeDocument/2006/relationships/image" Target="../media/image159.wmf"/><Relationship Id="rId17" Type="http://schemas.openxmlformats.org/officeDocument/2006/relationships/oleObject" Target="../embeddings/oleObject160.bin"/><Relationship Id="rId25" Type="http://schemas.openxmlformats.org/officeDocument/2006/relationships/oleObject" Target="../embeddings/oleObject164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61.wmf"/><Relationship Id="rId20" Type="http://schemas.openxmlformats.org/officeDocument/2006/relationships/image" Target="../media/image16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6.wmf"/><Relationship Id="rId11" Type="http://schemas.openxmlformats.org/officeDocument/2006/relationships/oleObject" Target="../embeddings/oleObject157.bin"/><Relationship Id="rId24" Type="http://schemas.openxmlformats.org/officeDocument/2006/relationships/image" Target="../media/image165.wmf"/><Relationship Id="rId5" Type="http://schemas.openxmlformats.org/officeDocument/2006/relationships/oleObject" Target="../embeddings/oleObject154.bin"/><Relationship Id="rId15" Type="http://schemas.openxmlformats.org/officeDocument/2006/relationships/oleObject" Target="../embeddings/oleObject159.bin"/><Relationship Id="rId23" Type="http://schemas.openxmlformats.org/officeDocument/2006/relationships/oleObject" Target="../embeddings/oleObject163.bin"/><Relationship Id="rId10" Type="http://schemas.openxmlformats.org/officeDocument/2006/relationships/image" Target="../media/image158.wmf"/><Relationship Id="rId19" Type="http://schemas.openxmlformats.org/officeDocument/2006/relationships/oleObject" Target="../embeddings/oleObject161.bin"/><Relationship Id="rId4" Type="http://schemas.openxmlformats.org/officeDocument/2006/relationships/image" Target="../media/image155.wmf"/><Relationship Id="rId9" Type="http://schemas.openxmlformats.org/officeDocument/2006/relationships/oleObject" Target="../embeddings/oleObject156.bin"/><Relationship Id="rId14" Type="http://schemas.openxmlformats.org/officeDocument/2006/relationships/image" Target="../media/image160.wmf"/><Relationship Id="rId22" Type="http://schemas.openxmlformats.org/officeDocument/2006/relationships/image" Target="../media/image164.wmf"/><Relationship Id="rId27" Type="http://schemas.openxmlformats.org/officeDocument/2006/relationships/hyperlink" Target="http://www.bcmath.ca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wmf"/><Relationship Id="rId13" Type="http://schemas.openxmlformats.org/officeDocument/2006/relationships/oleObject" Target="../embeddings/oleObject170.bin"/><Relationship Id="rId18" Type="http://schemas.openxmlformats.org/officeDocument/2006/relationships/image" Target="../media/image174.wmf"/><Relationship Id="rId26" Type="http://schemas.openxmlformats.org/officeDocument/2006/relationships/image" Target="../media/image178.wmf"/><Relationship Id="rId3" Type="http://schemas.openxmlformats.org/officeDocument/2006/relationships/oleObject" Target="../embeddings/oleObject165.bin"/><Relationship Id="rId21" Type="http://schemas.openxmlformats.org/officeDocument/2006/relationships/oleObject" Target="../embeddings/oleObject174.bin"/><Relationship Id="rId7" Type="http://schemas.openxmlformats.org/officeDocument/2006/relationships/oleObject" Target="../embeddings/oleObject167.bin"/><Relationship Id="rId12" Type="http://schemas.openxmlformats.org/officeDocument/2006/relationships/image" Target="../media/image171.wmf"/><Relationship Id="rId17" Type="http://schemas.openxmlformats.org/officeDocument/2006/relationships/oleObject" Target="../embeddings/oleObject172.bin"/><Relationship Id="rId25" Type="http://schemas.openxmlformats.org/officeDocument/2006/relationships/oleObject" Target="../embeddings/oleObject176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73.wmf"/><Relationship Id="rId20" Type="http://schemas.openxmlformats.org/officeDocument/2006/relationships/image" Target="../media/image17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8.wmf"/><Relationship Id="rId11" Type="http://schemas.openxmlformats.org/officeDocument/2006/relationships/oleObject" Target="../embeddings/oleObject169.bin"/><Relationship Id="rId24" Type="http://schemas.openxmlformats.org/officeDocument/2006/relationships/image" Target="../media/image177.wmf"/><Relationship Id="rId5" Type="http://schemas.openxmlformats.org/officeDocument/2006/relationships/oleObject" Target="../embeddings/oleObject166.bin"/><Relationship Id="rId15" Type="http://schemas.openxmlformats.org/officeDocument/2006/relationships/oleObject" Target="../embeddings/oleObject171.bin"/><Relationship Id="rId23" Type="http://schemas.openxmlformats.org/officeDocument/2006/relationships/oleObject" Target="../embeddings/oleObject175.bin"/><Relationship Id="rId10" Type="http://schemas.openxmlformats.org/officeDocument/2006/relationships/image" Target="../media/image170.wmf"/><Relationship Id="rId19" Type="http://schemas.openxmlformats.org/officeDocument/2006/relationships/oleObject" Target="../embeddings/oleObject173.bin"/><Relationship Id="rId4" Type="http://schemas.openxmlformats.org/officeDocument/2006/relationships/image" Target="../media/image167.wmf"/><Relationship Id="rId9" Type="http://schemas.openxmlformats.org/officeDocument/2006/relationships/oleObject" Target="../embeddings/oleObject168.bin"/><Relationship Id="rId14" Type="http://schemas.openxmlformats.org/officeDocument/2006/relationships/image" Target="../media/image172.wmf"/><Relationship Id="rId22" Type="http://schemas.openxmlformats.org/officeDocument/2006/relationships/image" Target="../media/image176.wmf"/><Relationship Id="rId27" Type="http://schemas.openxmlformats.org/officeDocument/2006/relationships/hyperlink" Target="http://www.bcmath.ca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0.bin"/><Relationship Id="rId3" Type="http://schemas.openxmlformats.org/officeDocument/2006/relationships/image" Target="../media/image179.wmf"/><Relationship Id="rId7" Type="http://schemas.openxmlformats.org/officeDocument/2006/relationships/image" Target="../media/image181.wmf"/><Relationship Id="rId2" Type="http://schemas.openxmlformats.org/officeDocument/2006/relationships/oleObject" Target="../embeddings/oleObject1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9.bin"/><Relationship Id="rId5" Type="http://schemas.openxmlformats.org/officeDocument/2006/relationships/image" Target="../media/image180.wmf"/><Relationship Id="rId4" Type="http://schemas.openxmlformats.org/officeDocument/2006/relationships/oleObject" Target="../embeddings/oleObject178.bin"/><Relationship Id="rId9" Type="http://schemas.openxmlformats.org/officeDocument/2006/relationships/image" Target="../media/image18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5.wmf"/><Relationship Id="rId13" Type="http://schemas.openxmlformats.org/officeDocument/2006/relationships/image" Target="../media/image187.wmf"/><Relationship Id="rId18" Type="http://schemas.openxmlformats.org/officeDocument/2006/relationships/oleObject" Target="../embeddings/oleObject188.bin"/><Relationship Id="rId26" Type="http://schemas.openxmlformats.org/officeDocument/2006/relationships/oleObject" Target="../embeddings/oleObject192.bin"/><Relationship Id="rId3" Type="http://schemas.openxmlformats.org/officeDocument/2006/relationships/oleObject" Target="../embeddings/oleObject181.bin"/><Relationship Id="rId21" Type="http://schemas.openxmlformats.org/officeDocument/2006/relationships/image" Target="../media/image191.wmf"/><Relationship Id="rId7" Type="http://schemas.openxmlformats.org/officeDocument/2006/relationships/oleObject" Target="../embeddings/oleObject183.bin"/><Relationship Id="rId12" Type="http://schemas.openxmlformats.org/officeDocument/2006/relationships/oleObject" Target="../embeddings/oleObject185.bin"/><Relationship Id="rId17" Type="http://schemas.openxmlformats.org/officeDocument/2006/relationships/image" Target="../media/image189.wmf"/><Relationship Id="rId25" Type="http://schemas.openxmlformats.org/officeDocument/2006/relationships/image" Target="../media/image193.wmf"/><Relationship Id="rId33" Type="http://schemas.openxmlformats.org/officeDocument/2006/relationships/image" Target="../media/image197.wmf"/><Relationship Id="rId2" Type="http://schemas.openxmlformats.org/officeDocument/2006/relationships/notesSlide" Target="../notesSlides/notesSlide8.xml"/><Relationship Id="rId16" Type="http://schemas.openxmlformats.org/officeDocument/2006/relationships/oleObject" Target="../embeddings/oleObject187.bin"/><Relationship Id="rId20" Type="http://schemas.openxmlformats.org/officeDocument/2006/relationships/oleObject" Target="../embeddings/oleObject189.bin"/><Relationship Id="rId29" Type="http://schemas.openxmlformats.org/officeDocument/2006/relationships/image" Target="../media/image19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4.wmf"/><Relationship Id="rId11" Type="http://schemas.openxmlformats.org/officeDocument/2006/relationships/image" Target="../media/image186.wmf"/><Relationship Id="rId24" Type="http://schemas.openxmlformats.org/officeDocument/2006/relationships/oleObject" Target="../embeddings/oleObject191.bin"/><Relationship Id="rId32" Type="http://schemas.openxmlformats.org/officeDocument/2006/relationships/oleObject" Target="../embeddings/oleObject195.bin"/><Relationship Id="rId5" Type="http://schemas.openxmlformats.org/officeDocument/2006/relationships/oleObject" Target="../embeddings/oleObject182.bin"/><Relationship Id="rId15" Type="http://schemas.openxmlformats.org/officeDocument/2006/relationships/image" Target="../media/image188.wmf"/><Relationship Id="rId23" Type="http://schemas.openxmlformats.org/officeDocument/2006/relationships/image" Target="../media/image192.wmf"/><Relationship Id="rId28" Type="http://schemas.openxmlformats.org/officeDocument/2006/relationships/oleObject" Target="../embeddings/oleObject193.bin"/><Relationship Id="rId10" Type="http://schemas.openxmlformats.org/officeDocument/2006/relationships/oleObject" Target="../embeddings/oleObject184.bin"/><Relationship Id="rId19" Type="http://schemas.openxmlformats.org/officeDocument/2006/relationships/image" Target="../media/image190.wmf"/><Relationship Id="rId31" Type="http://schemas.openxmlformats.org/officeDocument/2006/relationships/image" Target="../media/image196.wmf"/><Relationship Id="rId4" Type="http://schemas.openxmlformats.org/officeDocument/2006/relationships/image" Target="../media/image183.wmf"/><Relationship Id="rId9" Type="http://schemas.openxmlformats.org/officeDocument/2006/relationships/hyperlink" Target="http://www.bcmath.ca/" TargetMode="External"/><Relationship Id="rId14" Type="http://schemas.openxmlformats.org/officeDocument/2006/relationships/oleObject" Target="../embeddings/oleObject186.bin"/><Relationship Id="rId22" Type="http://schemas.openxmlformats.org/officeDocument/2006/relationships/oleObject" Target="../embeddings/oleObject190.bin"/><Relationship Id="rId27" Type="http://schemas.openxmlformats.org/officeDocument/2006/relationships/image" Target="../media/image194.wmf"/><Relationship Id="rId30" Type="http://schemas.openxmlformats.org/officeDocument/2006/relationships/oleObject" Target="../embeddings/oleObject194.bin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9" Type="http://schemas.openxmlformats.org/officeDocument/2006/relationships/image" Target="../media/image20.wmf"/><Relationship Id="rId21" Type="http://schemas.openxmlformats.org/officeDocument/2006/relationships/image" Target="../media/image11.wmf"/><Relationship Id="rId34" Type="http://schemas.openxmlformats.org/officeDocument/2006/relationships/oleObject" Target="../embeddings/oleObject17.bin"/><Relationship Id="rId42" Type="http://schemas.openxmlformats.org/officeDocument/2006/relationships/oleObject" Target="../embeddings/oleObject21.bin"/><Relationship Id="rId47" Type="http://schemas.openxmlformats.org/officeDocument/2006/relationships/image" Target="../media/image24.wmf"/><Relationship Id="rId50" Type="http://schemas.openxmlformats.org/officeDocument/2006/relationships/oleObject" Target="../embeddings/oleObject25.bin"/><Relationship Id="rId55" Type="http://schemas.openxmlformats.org/officeDocument/2006/relationships/image" Target="../media/image28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33" Type="http://schemas.openxmlformats.org/officeDocument/2006/relationships/image" Target="../media/image17.wmf"/><Relationship Id="rId38" Type="http://schemas.openxmlformats.org/officeDocument/2006/relationships/oleObject" Target="../embeddings/oleObject19.bin"/><Relationship Id="rId46" Type="http://schemas.openxmlformats.org/officeDocument/2006/relationships/oleObject" Target="../embeddings/oleObject23.bin"/><Relationship Id="rId59" Type="http://schemas.openxmlformats.org/officeDocument/2006/relationships/image" Target="../media/image30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5.wmf"/><Relationship Id="rId41" Type="http://schemas.openxmlformats.org/officeDocument/2006/relationships/image" Target="../media/image21.wmf"/><Relationship Id="rId54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6.bin"/><Relationship Id="rId37" Type="http://schemas.openxmlformats.org/officeDocument/2006/relationships/image" Target="../media/image19.wmf"/><Relationship Id="rId40" Type="http://schemas.openxmlformats.org/officeDocument/2006/relationships/oleObject" Target="../embeddings/oleObject20.bin"/><Relationship Id="rId45" Type="http://schemas.openxmlformats.org/officeDocument/2006/relationships/image" Target="../media/image23.wmf"/><Relationship Id="rId53" Type="http://schemas.openxmlformats.org/officeDocument/2006/relationships/image" Target="../media/image27.wmf"/><Relationship Id="rId58" Type="http://schemas.openxmlformats.org/officeDocument/2006/relationships/oleObject" Target="../embeddings/oleObject29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4.bin"/><Relationship Id="rId36" Type="http://schemas.openxmlformats.org/officeDocument/2006/relationships/oleObject" Target="../embeddings/oleObject18.bin"/><Relationship Id="rId49" Type="http://schemas.openxmlformats.org/officeDocument/2006/relationships/image" Target="../media/image25.wmf"/><Relationship Id="rId57" Type="http://schemas.openxmlformats.org/officeDocument/2006/relationships/image" Target="../media/image29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31" Type="http://schemas.openxmlformats.org/officeDocument/2006/relationships/image" Target="../media/image16.wmf"/><Relationship Id="rId44" Type="http://schemas.openxmlformats.org/officeDocument/2006/relationships/oleObject" Target="../embeddings/oleObject22.bin"/><Relationship Id="rId52" Type="http://schemas.openxmlformats.org/officeDocument/2006/relationships/oleObject" Target="../embeddings/oleObject2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8.wmf"/><Relationship Id="rId43" Type="http://schemas.openxmlformats.org/officeDocument/2006/relationships/image" Target="../media/image22.wmf"/><Relationship Id="rId48" Type="http://schemas.openxmlformats.org/officeDocument/2006/relationships/oleObject" Target="../embeddings/oleObject24.bin"/><Relationship Id="rId56" Type="http://schemas.openxmlformats.org/officeDocument/2006/relationships/oleObject" Target="../embeddings/oleObject28.bin"/><Relationship Id="rId8" Type="http://schemas.openxmlformats.org/officeDocument/2006/relationships/oleObject" Target="../embeddings/oleObject4.bin"/><Relationship Id="rId51" Type="http://schemas.openxmlformats.org/officeDocument/2006/relationships/image" Target="../media/image26.wmf"/><Relationship Id="rId3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18" Type="http://schemas.openxmlformats.org/officeDocument/2006/relationships/image" Target="../media/image39.png"/><Relationship Id="rId26" Type="http://schemas.openxmlformats.org/officeDocument/2006/relationships/image" Target="../media/image43.wmf"/><Relationship Id="rId39" Type="http://schemas.openxmlformats.org/officeDocument/2006/relationships/image" Target="../media/image50.wmf"/><Relationship Id="rId3" Type="http://schemas.openxmlformats.org/officeDocument/2006/relationships/image" Target="../media/image31.wmf"/><Relationship Id="rId21" Type="http://schemas.openxmlformats.org/officeDocument/2006/relationships/oleObject" Target="../embeddings/oleObject39.bin"/><Relationship Id="rId34" Type="http://schemas.openxmlformats.org/officeDocument/2006/relationships/oleObject" Target="../embeddings/oleObject45.bin"/><Relationship Id="rId42" Type="http://schemas.openxmlformats.org/officeDocument/2006/relationships/oleObject" Target="../embeddings/oleObject49.bin"/><Relationship Id="rId47" Type="http://schemas.openxmlformats.org/officeDocument/2006/relationships/image" Target="../media/image54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38.wmf"/><Relationship Id="rId25" Type="http://schemas.openxmlformats.org/officeDocument/2006/relationships/oleObject" Target="../embeddings/oleObject41.bin"/><Relationship Id="rId33" Type="http://schemas.openxmlformats.org/officeDocument/2006/relationships/image" Target="../media/image47.png"/><Relationship Id="rId38" Type="http://schemas.openxmlformats.org/officeDocument/2006/relationships/oleObject" Target="../embeddings/oleObject47.bin"/><Relationship Id="rId46" Type="http://schemas.openxmlformats.org/officeDocument/2006/relationships/oleObject" Target="../embeddings/oleObject51.bin"/><Relationship Id="rId2" Type="http://schemas.openxmlformats.org/officeDocument/2006/relationships/oleObject" Target="../embeddings/oleObject30.bin"/><Relationship Id="rId16" Type="http://schemas.openxmlformats.org/officeDocument/2006/relationships/oleObject" Target="../embeddings/oleObject37.bin"/><Relationship Id="rId20" Type="http://schemas.openxmlformats.org/officeDocument/2006/relationships/image" Target="../media/image40.wmf"/><Relationship Id="rId29" Type="http://schemas.openxmlformats.org/officeDocument/2006/relationships/oleObject" Target="../embeddings/oleObject43.bin"/><Relationship Id="rId41" Type="http://schemas.openxmlformats.org/officeDocument/2006/relationships/image" Target="../media/image5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24" Type="http://schemas.openxmlformats.org/officeDocument/2006/relationships/image" Target="../media/image42.wmf"/><Relationship Id="rId32" Type="http://schemas.openxmlformats.org/officeDocument/2006/relationships/image" Target="../media/image46.wmf"/><Relationship Id="rId37" Type="http://schemas.openxmlformats.org/officeDocument/2006/relationships/image" Target="../media/image49.wmf"/><Relationship Id="rId40" Type="http://schemas.openxmlformats.org/officeDocument/2006/relationships/oleObject" Target="../embeddings/oleObject48.bin"/><Relationship Id="rId45" Type="http://schemas.openxmlformats.org/officeDocument/2006/relationships/image" Target="../media/image53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23" Type="http://schemas.openxmlformats.org/officeDocument/2006/relationships/oleObject" Target="../embeddings/oleObject40.bin"/><Relationship Id="rId28" Type="http://schemas.openxmlformats.org/officeDocument/2006/relationships/image" Target="../media/image44.wmf"/><Relationship Id="rId36" Type="http://schemas.openxmlformats.org/officeDocument/2006/relationships/oleObject" Target="../embeddings/oleObject46.bin"/><Relationship Id="rId10" Type="http://schemas.openxmlformats.org/officeDocument/2006/relationships/oleObject" Target="../embeddings/oleObject34.bin"/><Relationship Id="rId19" Type="http://schemas.openxmlformats.org/officeDocument/2006/relationships/oleObject" Target="../embeddings/oleObject38.bin"/><Relationship Id="rId31" Type="http://schemas.openxmlformats.org/officeDocument/2006/relationships/oleObject" Target="../embeddings/oleObject44.bin"/><Relationship Id="rId44" Type="http://schemas.openxmlformats.org/officeDocument/2006/relationships/oleObject" Target="../embeddings/oleObject50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6.bin"/><Relationship Id="rId22" Type="http://schemas.openxmlformats.org/officeDocument/2006/relationships/image" Target="../media/image41.wmf"/><Relationship Id="rId27" Type="http://schemas.openxmlformats.org/officeDocument/2006/relationships/oleObject" Target="../embeddings/oleObject42.bin"/><Relationship Id="rId30" Type="http://schemas.openxmlformats.org/officeDocument/2006/relationships/image" Target="../media/image45.wmf"/><Relationship Id="rId35" Type="http://schemas.openxmlformats.org/officeDocument/2006/relationships/image" Target="../media/image48.wmf"/><Relationship Id="rId43" Type="http://schemas.openxmlformats.org/officeDocument/2006/relationships/image" Target="../media/image52.wmf"/><Relationship Id="rId48" Type="http://schemas.openxmlformats.org/officeDocument/2006/relationships/image" Target="../media/image5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3.wmf"/><Relationship Id="rId18" Type="http://schemas.openxmlformats.org/officeDocument/2006/relationships/oleObject" Target="../embeddings/oleObject62.bin"/><Relationship Id="rId26" Type="http://schemas.openxmlformats.org/officeDocument/2006/relationships/oleObject" Target="../embeddings/oleObject66.bin"/><Relationship Id="rId3" Type="http://schemas.openxmlformats.org/officeDocument/2006/relationships/image" Target="../media/image58.wmf"/><Relationship Id="rId21" Type="http://schemas.openxmlformats.org/officeDocument/2006/relationships/image" Target="../media/image67.wmf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65.wmf"/><Relationship Id="rId25" Type="http://schemas.openxmlformats.org/officeDocument/2006/relationships/image" Target="../media/image69.wmf"/><Relationship Id="rId2" Type="http://schemas.openxmlformats.org/officeDocument/2006/relationships/oleObject" Target="../embeddings/oleObject54.bin"/><Relationship Id="rId16" Type="http://schemas.openxmlformats.org/officeDocument/2006/relationships/oleObject" Target="../embeddings/oleObject61.bin"/><Relationship Id="rId20" Type="http://schemas.openxmlformats.org/officeDocument/2006/relationships/oleObject" Target="../embeddings/oleObject63.bin"/><Relationship Id="rId29" Type="http://schemas.openxmlformats.org/officeDocument/2006/relationships/image" Target="../media/image7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2.wmf"/><Relationship Id="rId24" Type="http://schemas.openxmlformats.org/officeDocument/2006/relationships/oleObject" Target="../embeddings/oleObject65.bin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23" Type="http://schemas.openxmlformats.org/officeDocument/2006/relationships/image" Target="../media/image68.wmf"/><Relationship Id="rId28" Type="http://schemas.openxmlformats.org/officeDocument/2006/relationships/oleObject" Target="../embeddings/oleObject67.bin"/><Relationship Id="rId10" Type="http://schemas.openxmlformats.org/officeDocument/2006/relationships/oleObject" Target="../embeddings/oleObject58.bin"/><Relationship Id="rId19" Type="http://schemas.openxmlformats.org/officeDocument/2006/relationships/image" Target="../media/image66.wmf"/><Relationship Id="rId4" Type="http://schemas.openxmlformats.org/officeDocument/2006/relationships/oleObject" Target="../embeddings/oleObject55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0.bin"/><Relationship Id="rId22" Type="http://schemas.openxmlformats.org/officeDocument/2006/relationships/oleObject" Target="../embeddings/oleObject64.bin"/><Relationship Id="rId27" Type="http://schemas.openxmlformats.org/officeDocument/2006/relationships/image" Target="../media/image7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68.bin"/><Relationship Id="rId21" Type="http://schemas.openxmlformats.org/officeDocument/2006/relationships/oleObject" Target="../embeddings/oleObject77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75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2.bin"/><Relationship Id="rId24" Type="http://schemas.openxmlformats.org/officeDocument/2006/relationships/image" Target="../media/image82.wmf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8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76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7.wmf"/><Relationship Id="rId22" Type="http://schemas.openxmlformats.org/officeDocument/2006/relationships/image" Target="../media/image8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90.wmf"/><Relationship Id="rId26" Type="http://schemas.openxmlformats.org/officeDocument/2006/relationships/image" Target="../media/image94.wmf"/><Relationship Id="rId3" Type="http://schemas.openxmlformats.org/officeDocument/2006/relationships/oleObject" Target="../embeddings/oleObject79.bin"/><Relationship Id="rId21" Type="http://schemas.openxmlformats.org/officeDocument/2006/relationships/oleObject" Target="../embeddings/oleObject88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86.bin"/><Relationship Id="rId25" Type="http://schemas.openxmlformats.org/officeDocument/2006/relationships/oleObject" Target="../embeddings/oleObject90.bin"/><Relationship Id="rId33" Type="http://schemas.openxmlformats.org/officeDocument/2006/relationships/image" Target="../media/image97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89.wmf"/><Relationship Id="rId20" Type="http://schemas.openxmlformats.org/officeDocument/2006/relationships/image" Target="../media/image91.wmf"/><Relationship Id="rId29" Type="http://schemas.openxmlformats.org/officeDocument/2006/relationships/oleObject" Target="../embeddings/oleObject9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83.bin"/><Relationship Id="rId24" Type="http://schemas.openxmlformats.org/officeDocument/2006/relationships/image" Target="../media/image93.wmf"/><Relationship Id="rId32" Type="http://schemas.openxmlformats.org/officeDocument/2006/relationships/oleObject" Target="../embeddings/oleObject93.bin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23" Type="http://schemas.openxmlformats.org/officeDocument/2006/relationships/oleObject" Target="../embeddings/oleObject89.bin"/><Relationship Id="rId28" Type="http://schemas.openxmlformats.org/officeDocument/2006/relationships/image" Target="../media/image95.wmf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87.bin"/><Relationship Id="rId31" Type="http://schemas.openxmlformats.org/officeDocument/2006/relationships/image" Target="../media/image87.png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88.wmf"/><Relationship Id="rId22" Type="http://schemas.openxmlformats.org/officeDocument/2006/relationships/image" Target="../media/image92.wmf"/><Relationship Id="rId27" Type="http://schemas.openxmlformats.org/officeDocument/2006/relationships/oleObject" Target="../embeddings/oleObject91.bin"/><Relationship Id="rId30" Type="http://schemas.openxmlformats.org/officeDocument/2006/relationships/image" Target="../media/image9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3" Type="http://schemas.openxmlformats.org/officeDocument/2006/relationships/image" Target="../media/image98.wmf"/><Relationship Id="rId7" Type="http://schemas.openxmlformats.org/officeDocument/2006/relationships/image" Target="../media/image100.wmf"/><Relationship Id="rId2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102.wmf"/><Relationship Id="rId5" Type="http://schemas.openxmlformats.org/officeDocument/2006/relationships/image" Target="../media/image99.wmf"/><Relationship Id="rId10" Type="http://schemas.openxmlformats.org/officeDocument/2006/relationships/oleObject" Target="../embeddings/oleObject98.bin"/><Relationship Id="rId4" Type="http://schemas.openxmlformats.org/officeDocument/2006/relationships/oleObject" Target="../embeddings/oleObject95.bin"/><Relationship Id="rId9" Type="http://schemas.openxmlformats.org/officeDocument/2006/relationships/image" Target="../media/image10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108.wmf"/><Relationship Id="rId18" Type="http://schemas.openxmlformats.org/officeDocument/2006/relationships/oleObject" Target="../embeddings/oleObject107.bin"/><Relationship Id="rId26" Type="http://schemas.openxmlformats.org/officeDocument/2006/relationships/image" Target="../media/image114.wmf"/><Relationship Id="rId3" Type="http://schemas.openxmlformats.org/officeDocument/2006/relationships/image" Target="../media/image103.wmf"/><Relationship Id="rId21" Type="http://schemas.openxmlformats.org/officeDocument/2006/relationships/oleObject" Target="../embeddings/oleObject109.bin"/><Relationship Id="rId7" Type="http://schemas.openxmlformats.org/officeDocument/2006/relationships/image" Target="../media/image105.wmf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110.wmf"/><Relationship Id="rId25" Type="http://schemas.openxmlformats.org/officeDocument/2006/relationships/oleObject" Target="../embeddings/oleObject111.bin"/><Relationship Id="rId33" Type="http://schemas.openxmlformats.org/officeDocument/2006/relationships/image" Target="../media/image117.wmf"/><Relationship Id="rId2" Type="http://schemas.openxmlformats.org/officeDocument/2006/relationships/oleObject" Target="../embeddings/oleObject99.bin"/><Relationship Id="rId16" Type="http://schemas.openxmlformats.org/officeDocument/2006/relationships/oleObject" Target="../embeddings/oleObject106.bin"/><Relationship Id="rId20" Type="http://schemas.openxmlformats.org/officeDocument/2006/relationships/image" Target="../media/image111.wmf"/><Relationship Id="rId29" Type="http://schemas.openxmlformats.org/officeDocument/2006/relationships/image" Target="../media/image11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07.wmf"/><Relationship Id="rId24" Type="http://schemas.openxmlformats.org/officeDocument/2006/relationships/image" Target="../media/image113.wmf"/><Relationship Id="rId32" Type="http://schemas.openxmlformats.org/officeDocument/2006/relationships/oleObject" Target="../embeddings/oleObject115.bin"/><Relationship Id="rId5" Type="http://schemas.openxmlformats.org/officeDocument/2006/relationships/image" Target="../media/image104.wmf"/><Relationship Id="rId15" Type="http://schemas.openxmlformats.org/officeDocument/2006/relationships/image" Target="../media/image109.wmf"/><Relationship Id="rId23" Type="http://schemas.openxmlformats.org/officeDocument/2006/relationships/oleObject" Target="../embeddings/oleObject110.bin"/><Relationship Id="rId28" Type="http://schemas.openxmlformats.org/officeDocument/2006/relationships/oleObject" Target="../embeddings/oleObject113.bin"/><Relationship Id="rId10" Type="http://schemas.openxmlformats.org/officeDocument/2006/relationships/oleObject" Target="../embeddings/oleObject103.bin"/><Relationship Id="rId19" Type="http://schemas.openxmlformats.org/officeDocument/2006/relationships/oleObject" Target="../embeddings/oleObject108.bin"/><Relationship Id="rId31" Type="http://schemas.openxmlformats.org/officeDocument/2006/relationships/image" Target="../media/image116.wmf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6.wmf"/><Relationship Id="rId14" Type="http://schemas.openxmlformats.org/officeDocument/2006/relationships/oleObject" Target="../embeddings/oleObject105.bin"/><Relationship Id="rId22" Type="http://schemas.openxmlformats.org/officeDocument/2006/relationships/image" Target="../media/image112.wmf"/><Relationship Id="rId27" Type="http://schemas.openxmlformats.org/officeDocument/2006/relationships/oleObject" Target="../embeddings/oleObject112.bin"/><Relationship Id="rId30" Type="http://schemas.openxmlformats.org/officeDocument/2006/relationships/oleObject" Target="../embeddings/oleObject1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Ch5 Radicals</a:t>
            </a:r>
            <a:br>
              <a:rPr lang="en-CA" dirty="0"/>
            </a:br>
            <a:r>
              <a:rPr lang="en-CA" dirty="0"/>
              <a:t>Lesson 1</a:t>
            </a:r>
            <a:br>
              <a:rPr lang="en-CA" dirty="0"/>
            </a:br>
            <a:r>
              <a:rPr lang="en-CA" dirty="0"/>
              <a:t>Basics with Radicals</a:t>
            </a:r>
            <a:br>
              <a:rPr lang="en-CA" dirty="0"/>
            </a:br>
            <a:r>
              <a:rPr lang="en-CA" dirty="0"/>
              <a:t>Mixed Radicals</a:t>
            </a:r>
            <a:br>
              <a:rPr lang="en-CA" dirty="0"/>
            </a:br>
            <a:r>
              <a:rPr lang="en-CA" dirty="0"/>
              <a:t>Adding/Subtracting Mixed Radicals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0A759-ADD7-4F33-87C1-7CF74B2DF9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-5862" y="152400"/>
            <a:ext cx="8839200" cy="6096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Match each radical with it’s corresponding Mixed radical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50BF695-F393-43A2-8B9D-C09F1BA69A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284399"/>
              </p:ext>
            </p:extLst>
          </p:nvPr>
        </p:nvGraphicFramePr>
        <p:xfrm>
          <a:off x="4648200" y="682625"/>
          <a:ext cx="3575050" cy="579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400" imgH="2286000" progId="Equation.DSMT4">
                  <p:embed/>
                </p:oleObj>
              </mc:Choice>
              <mc:Fallback>
                <p:oleObj name="Equation" r:id="rId2" imgW="1409400" imgH="22860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50BF695-F393-43A2-8B9D-C09F1BA69A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48200" y="682625"/>
                        <a:ext cx="3575050" cy="579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ACB5962-B01A-43E2-97E8-B2DCA38830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537660"/>
              </p:ext>
            </p:extLst>
          </p:nvPr>
        </p:nvGraphicFramePr>
        <p:xfrm>
          <a:off x="304801" y="838200"/>
          <a:ext cx="1131178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596880" progId="Equation.DSMT4">
                  <p:embed/>
                </p:oleObj>
              </mc:Choice>
              <mc:Fallback>
                <p:oleObj name="Equation" r:id="rId4" imgW="1079280" imgH="596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ACB5962-B01A-43E2-97E8-B2DCA38830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1" y="838200"/>
                        <a:ext cx="1131178" cy="625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E0FEB06-CE63-41D0-8A54-B0E2AB70B2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661945"/>
              </p:ext>
            </p:extLst>
          </p:nvPr>
        </p:nvGraphicFramePr>
        <p:xfrm>
          <a:off x="152400" y="1997075"/>
          <a:ext cx="1463878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596880" progId="Equation.DSMT4">
                  <p:embed/>
                </p:oleObj>
              </mc:Choice>
              <mc:Fallback>
                <p:oleObj name="Equation" r:id="rId6" imgW="1396800" imgH="596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E0FEB06-CE63-41D0-8A54-B0E2AB70B2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997075"/>
                        <a:ext cx="1463878" cy="625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B47F459-285A-4450-AB0B-7FECD28AC4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784325"/>
              </p:ext>
            </p:extLst>
          </p:nvPr>
        </p:nvGraphicFramePr>
        <p:xfrm>
          <a:off x="152400" y="3200400"/>
          <a:ext cx="200950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7360" imgH="596880" progId="Equation.DSMT4">
                  <p:embed/>
                </p:oleObj>
              </mc:Choice>
              <mc:Fallback>
                <p:oleObj name="Equation" r:id="rId8" imgW="1917360" imgH="596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B47F459-285A-4450-AB0B-7FECD28AC4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200400"/>
                        <a:ext cx="2009505" cy="625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C0346D9-C8A8-45D0-9A0C-9D4997060A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547208"/>
              </p:ext>
            </p:extLst>
          </p:nvPr>
        </p:nvGraphicFramePr>
        <p:xfrm>
          <a:off x="228600" y="4419600"/>
          <a:ext cx="1583649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596880" progId="Equation.DSMT4">
                  <p:embed/>
                </p:oleObj>
              </mc:Choice>
              <mc:Fallback>
                <p:oleObj name="Equation" r:id="rId10" imgW="1511280" imgH="596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C0346D9-C8A8-45D0-9A0C-9D4997060A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419600"/>
                        <a:ext cx="1583649" cy="625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31DD2A5-D943-4934-B306-14C3E485D0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041765"/>
              </p:ext>
            </p:extLst>
          </p:nvPr>
        </p:nvGraphicFramePr>
        <p:xfrm>
          <a:off x="206375" y="5622925"/>
          <a:ext cx="1863117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7680" imgH="596880" progId="Equation.DSMT4">
                  <p:embed/>
                </p:oleObj>
              </mc:Choice>
              <mc:Fallback>
                <p:oleObj name="Equation" r:id="rId12" imgW="1777680" imgH="5968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31DD2A5-D943-4934-B306-14C3E485D0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" y="5622925"/>
                        <a:ext cx="1863117" cy="625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0728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86800" cy="609600"/>
          </a:xfrm>
        </p:spPr>
        <p:txBody>
          <a:bodyPr>
            <a:normAutofit/>
          </a:bodyPr>
          <a:lstStyle/>
          <a:p>
            <a:r>
              <a:rPr lang="en-CA" sz="2500" dirty="0"/>
              <a:t>Practice: Simplify and convert to a mixed radical: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6527800" y="3746500"/>
          <a:ext cx="1625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25400" imgH="596880" progId="Equation.DSMT4">
                  <p:embed/>
                </p:oleObj>
              </mc:Choice>
              <mc:Fallback>
                <p:oleObj name="Equation" r:id="rId3" imgW="1625400" imgH="596880" progId="Equation.DSMT4">
                  <p:embed/>
                  <p:pic>
                    <p:nvPicPr>
                      <p:cNvPr id="92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3746500"/>
                        <a:ext cx="1625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00025" y="838200"/>
          <a:ext cx="1193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93760" imgH="609480" progId="Equation.DSMT4">
                  <p:embed/>
                </p:oleObj>
              </mc:Choice>
              <mc:Fallback>
                <p:oleObj name="Equation" r:id="rId5" imgW="1193760" imgH="609480" progId="Equation.DSMT4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" y="838200"/>
                        <a:ext cx="1193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333750" y="838200"/>
          <a:ext cx="1422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22360" imgH="596880" progId="Equation.DSMT4">
                  <p:embed/>
                </p:oleObj>
              </mc:Choice>
              <mc:Fallback>
                <p:oleObj name="Equation" r:id="rId7" imgW="1422360" imgH="596880" progId="Equation.DSMT4">
                  <p:embed/>
                  <p:pic>
                    <p:nvPicPr>
                      <p:cNvPr id="92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838200"/>
                        <a:ext cx="1422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305550" y="838200"/>
          <a:ext cx="1714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14320" imgH="609480" progId="Equation.DSMT4">
                  <p:embed/>
                </p:oleObj>
              </mc:Choice>
              <mc:Fallback>
                <p:oleObj name="Equation" r:id="rId9" imgW="1714320" imgH="609480" progId="Equation.DSMT4">
                  <p:embed/>
                  <p:pic>
                    <p:nvPicPr>
                      <p:cNvPr id="92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838200"/>
                        <a:ext cx="1714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04800" y="3733800"/>
          <a:ext cx="1752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52480" imgH="596880" progId="Equation.DSMT4">
                  <p:embed/>
                </p:oleObj>
              </mc:Choice>
              <mc:Fallback>
                <p:oleObj name="Equation" r:id="rId11" imgW="1752480" imgH="596880" progId="Equation.DSMT4">
                  <p:embed/>
                  <p:pic>
                    <p:nvPicPr>
                      <p:cNvPr id="92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733800"/>
                        <a:ext cx="1752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505200" y="3703637"/>
          <a:ext cx="149542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80800" imgH="444240" progId="Equation.DSMT4">
                  <p:embed/>
                </p:oleObj>
              </mc:Choice>
              <mc:Fallback>
                <p:oleObj name="Equation" r:id="rId13" imgW="1180800" imgH="444240" progId="Equation.DSMT4">
                  <p:embed/>
                  <p:pic>
                    <p:nvPicPr>
                      <p:cNvPr id="92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703637"/>
                        <a:ext cx="1495425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228600" y="1524000"/>
          <a:ext cx="1600200" cy="502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39880" imgH="545760" progId="Equation.DSMT4">
                  <p:embed/>
                </p:oleObj>
              </mc:Choice>
              <mc:Fallback>
                <p:oleObj name="Equation" r:id="rId15" imgW="1739880" imgH="54576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24000"/>
                        <a:ext cx="1600200" cy="5022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228600" y="2209800"/>
          <a:ext cx="15668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01720" imgH="596880" progId="Equation.DSMT4">
                  <p:embed/>
                </p:oleObj>
              </mc:Choice>
              <mc:Fallback>
                <p:oleObj name="Equation" r:id="rId17" imgW="1701720" imgH="59688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09800"/>
                        <a:ext cx="1566863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228600" y="2849562"/>
          <a:ext cx="1274762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84200" imgH="545760" progId="Equation.DSMT4">
                  <p:embed/>
                </p:oleObj>
              </mc:Choice>
              <mc:Fallback>
                <p:oleObj name="Equation" r:id="rId19" imgW="1384200" imgH="5457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849562"/>
                        <a:ext cx="1274762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3257550" y="1524000"/>
          <a:ext cx="15525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88760" imgH="545760" progId="Equation.DSMT4">
                  <p:embed/>
                </p:oleObj>
              </mc:Choice>
              <mc:Fallback>
                <p:oleObj name="Equation" r:id="rId21" imgW="1688760" imgH="54576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1524000"/>
                        <a:ext cx="155257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3225800" y="2147887"/>
          <a:ext cx="15557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88760" imgH="596880" progId="Equation.DSMT4">
                  <p:embed/>
                </p:oleObj>
              </mc:Choice>
              <mc:Fallback>
                <p:oleObj name="Equation" r:id="rId23" imgW="1688760" imgH="596880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147887"/>
                        <a:ext cx="1555750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3257550" y="2773362"/>
          <a:ext cx="10302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17440" imgH="545760" progId="Equation.DSMT4">
                  <p:embed/>
                </p:oleObj>
              </mc:Choice>
              <mc:Fallback>
                <p:oleObj name="Equation" r:id="rId25" imgW="1117440" imgH="545760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2773362"/>
                        <a:ext cx="1030288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6457950" y="1520825"/>
          <a:ext cx="2228850" cy="632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085920" imgH="876240" progId="Equation.DSMT4">
                  <p:embed/>
                </p:oleObj>
              </mc:Choice>
              <mc:Fallback>
                <p:oleObj name="Equation" r:id="rId27" imgW="3085920" imgH="876240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950" y="1520825"/>
                        <a:ext cx="2228850" cy="6320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6474332" y="2282825"/>
          <a:ext cx="198386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387520" imgH="647640" progId="Equation.DSMT4">
                  <p:embed/>
                </p:oleObj>
              </mc:Choice>
              <mc:Fallback>
                <p:oleObj name="Equation" r:id="rId29" imgW="2387520" imgH="647640" progId="Equation.DSMT4">
                  <p:embed/>
                  <p:pic>
                    <p:nvPicPr>
                      <p:cNvPr id="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4332" y="2282825"/>
                        <a:ext cx="1983868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6477000" y="2962170"/>
          <a:ext cx="1828800" cy="543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790640" imgH="533160" progId="Equation.DSMT4">
                  <p:embed/>
                </p:oleObj>
              </mc:Choice>
              <mc:Fallback>
                <p:oleObj name="Equation" r:id="rId31" imgW="1790640" imgH="53316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962170"/>
                        <a:ext cx="1828800" cy="5430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228600" y="4441825"/>
          <a:ext cx="2401887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327120" imgH="812520" progId="Equation.DSMT4">
                  <p:embed/>
                </p:oleObj>
              </mc:Choice>
              <mc:Fallback>
                <p:oleObj name="Equation" r:id="rId33" imgW="3327120" imgH="812520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441825"/>
                        <a:ext cx="2401887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219075" y="5105400"/>
          <a:ext cx="221932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073320" imgH="876240" progId="Equation.DSMT4">
                  <p:embed/>
                </p:oleObj>
              </mc:Choice>
              <mc:Fallback>
                <p:oleObj name="Equation" r:id="rId35" imgW="3073320" imgH="876240" progId="Equation.DSMT4">
                  <p:embed/>
                  <p:pic>
                    <p:nvPicPr>
                      <p:cNvPr id="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5105400"/>
                        <a:ext cx="221932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304800" y="5943600"/>
          <a:ext cx="1794164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790640" imgH="533160" progId="Equation.DSMT4">
                  <p:embed/>
                </p:oleObj>
              </mc:Choice>
              <mc:Fallback>
                <p:oleObj name="Equation" r:id="rId37" imgW="1790640" imgH="533160" progId="Equation.DSMT4">
                  <p:embed/>
                  <p:pic>
                    <p:nvPicPr>
                      <p:cNvPr id="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943600"/>
                        <a:ext cx="1794164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3276600" y="4419600"/>
          <a:ext cx="1852613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565360" imgH="723600" progId="Equation.DSMT4">
                  <p:embed/>
                </p:oleObj>
              </mc:Choice>
              <mc:Fallback>
                <p:oleObj name="Equation" r:id="rId39" imgW="2565360" imgH="723600" progId="Equation.DSMT4">
                  <p:embed/>
                  <p:pic>
                    <p:nvPicPr>
                      <p:cNvPr id="2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19600"/>
                        <a:ext cx="1852613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3352800" y="5084763"/>
          <a:ext cx="1660525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298600" imgH="812520" progId="Equation.DSMT4">
                  <p:embed/>
                </p:oleObj>
              </mc:Choice>
              <mc:Fallback>
                <p:oleObj name="Equation" r:id="rId41" imgW="2298600" imgH="812520" progId="Equation.DSMT4">
                  <p:embed/>
                  <p:pic>
                    <p:nvPicPr>
                      <p:cNvPr id="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084763"/>
                        <a:ext cx="1660525" cy="585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3352800" y="5867400"/>
          <a:ext cx="1841519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777680" imgH="533160" progId="Equation.DSMT4">
                  <p:embed/>
                </p:oleObj>
              </mc:Choice>
              <mc:Fallback>
                <p:oleObj name="Equation" r:id="rId43" imgW="1777680" imgH="533160" progId="Equation.DSMT4">
                  <p:embed/>
                  <p:pic>
                    <p:nvPicPr>
                      <p:cNvPr id="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867400"/>
                        <a:ext cx="1841519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5867400" y="4430713"/>
          <a:ext cx="149542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070000" imgH="723600" progId="Equation.DSMT4">
                  <p:embed/>
                </p:oleObj>
              </mc:Choice>
              <mc:Fallback>
                <p:oleObj name="Equation" r:id="rId45" imgW="2070000" imgH="723600" progId="Equation.DSMT4">
                  <p:embed/>
                  <p:pic>
                    <p:nvPicPr>
                      <p:cNvPr id="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430713"/>
                        <a:ext cx="1495425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7467600" y="4424363"/>
          <a:ext cx="148590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057400" imgH="838080" progId="Equation.DSMT4">
                  <p:embed/>
                </p:oleObj>
              </mc:Choice>
              <mc:Fallback>
                <p:oleObj name="Equation" r:id="rId47" imgW="2057400" imgH="838080" progId="Equation.DSMT4">
                  <p:embed/>
                  <p:pic>
                    <p:nvPicPr>
                      <p:cNvPr id="2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424363"/>
                        <a:ext cx="1485900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6457950" y="5186363"/>
          <a:ext cx="146685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031840" imgH="838080" progId="Equation.DSMT4">
                  <p:embed/>
                </p:oleObj>
              </mc:Choice>
              <mc:Fallback>
                <p:oleObj name="Equation" r:id="rId49" imgW="2031840" imgH="838080" progId="Equation.DSMT4">
                  <p:embed/>
                  <p:pic>
                    <p:nvPicPr>
                      <p:cNvPr id="3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950" y="5186363"/>
                        <a:ext cx="1466850" cy="604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4"/>
          <p:cNvGraphicFramePr>
            <a:graphicFrameLocks noChangeAspect="1"/>
          </p:cNvGraphicFramePr>
          <p:nvPr/>
        </p:nvGraphicFramePr>
        <p:xfrm>
          <a:off x="6400800" y="5867400"/>
          <a:ext cx="168869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511280" imgH="545760" progId="Equation.DSMT4">
                  <p:embed/>
                </p:oleObj>
              </mc:Choice>
              <mc:Fallback>
                <p:oleObj name="Equation" r:id="rId51" imgW="1511280" imgH="545760" progId="Equation.DSMT4">
                  <p:embed/>
                  <p:pic>
                    <p:nvPicPr>
                      <p:cNvPr id="3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5867400"/>
                        <a:ext cx="1688691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020762"/>
          </a:xfrm>
        </p:spPr>
        <p:txBody>
          <a:bodyPr/>
          <a:lstStyle/>
          <a:p>
            <a:r>
              <a:rPr lang="en-CA" dirty="0"/>
              <a:t>IV) Converting Mixed Radicals to Entire Radicals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8610600" cy="1295400"/>
          </a:xfrm>
        </p:spPr>
        <p:txBody>
          <a:bodyPr/>
          <a:lstStyle/>
          <a:p>
            <a:r>
              <a:rPr lang="en-CA" dirty="0"/>
              <a:t>When converting from mixed radicals back to entire radicals, each factor outside will go back into the radicals to the </a:t>
            </a:r>
            <a:r>
              <a:rPr lang="en-CA" i="1" dirty="0"/>
              <a:t>n</a:t>
            </a:r>
            <a:r>
              <a:rPr lang="en-CA" i="1" baseline="30000" dirty="0"/>
              <a:t>th</a:t>
            </a:r>
            <a:r>
              <a:rPr lang="en-CA" dirty="0"/>
              <a:t> power</a:t>
            </a:r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679450" y="2514600"/>
          <a:ext cx="1816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15840" imgH="533160" progId="Equation.DSMT4">
                  <p:embed/>
                </p:oleObj>
              </mc:Choice>
              <mc:Fallback>
                <p:oleObj name="Equation" r:id="rId3" imgW="1815840" imgH="533160" progId="Equation.DSMT4">
                  <p:embed/>
                  <p:pic>
                    <p:nvPicPr>
                      <p:cNvPr id="24577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2514600"/>
                        <a:ext cx="1816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400173"/>
              </p:ext>
            </p:extLst>
          </p:nvPr>
        </p:nvGraphicFramePr>
        <p:xfrm>
          <a:off x="152400" y="3276600"/>
          <a:ext cx="3136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36680" imgH="596880" progId="Equation.DSMT4">
                  <p:embed/>
                </p:oleObj>
              </mc:Choice>
              <mc:Fallback>
                <p:oleObj name="Equation" r:id="rId5" imgW="3136680" imgH="596880" progId="Equation.DSMT4">
                  <p:embed/>
                  <p:pic>
                    <p:nvPicPr>
                      <p:cNvPr id="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276600"/>
                        <a:ext cx="3136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"/>
          <p:cNvGraphicFramePr>
            <a:graphicFrameLocks noChangeAspect="1"/>
          </p:cNvGraphicFramePr>
          <p:nvPr/>
        </p:nvGraphicFramePr>
        <p:xfrm>
          <a:off x="190500" y="4076700"/>
          <a:ext cx="255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52400" imgH="596880" progId="Equation.DSMT4">
                  <p:embed/>
                </p:oleObj>
              </mc:Choice>
              <mc:Fallback>
                <p:oleObj name="Equation" r:id="rId7" imgW="2552400" imgH="596880" progId="Equation.DSMT4">
                  <p:embed/>
                  <p:pic>
                    <p:nvPicPr>
                      <p:cNvPr id="6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4076700"/>
                        <a:ext cx="25527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4279900" y="2514600"/>
          <a:ext cx="1968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68480" imgH="533160" progId="Equation.DSMT4">
                  <p:embed/>
                </p:oleObj>
              </mc:Choice>
              <mc:Fallback>
                <p:oleObj name="Equation" r:id="rId9" imgW="1968480" imgH="533160" progId="Equation.DSMT4">
                  <p:embed/>
                  <p:pic>
                    <p:nvPicPr>
                      <p:cNvPr id="7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514600"/>
                        <a:ext cx="1968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/>
        </p:nvGraphicFramePr>
        <p:xfrm>
          <a:off x="3873500" y="3200400"/>
          <a:ext cx="2679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79480" imgH="596880" progId="Equation.DSMT4">
                  <p:embed/>
                </p:oleObj>
              </mc:Choice>
              <mc:Fallback>
                <p:oleObj name="Equation" r:id="rId11" imgW="2679480" imgH="596880" progId="Equation.DSMT4">
                  <p:embed/>
                  <p:pic>
                    <p:nvPicPr>
                      <p:cNvPr id="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3200400"/>
                        <a:ext cx="26797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/>
        </p:nvGraphicFramePr>
        <p:xfrm>
          <a:off x="3975100" y="3968750"/>
          <a:ext cx="212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20760" imgH="609480" progId="Equation.DSMT4">
                  <p:embed/>
                </p:oleObj>
              </mc:Choice>
              <mc:Fallback>
                <p:oleObj name="Equation" r:id="rId13" imgW="2120760" imgH="609480" progId="Equation.DSMT4">
                  <p:embed/>
                  <p:pic>
                    <p:nvPicPr>
                      <p:cNvPr id="1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3968750"/>
                        <a:ext cx="2120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686800" cy="914400"/>
          </a:xfrm>
        </p:spPr>
        <p:txBody>
          <a:bodyPr>
            <a:normAutofit fontScale="90000"/>
          </a:bodyPr>
          <a:lstStyle/>
          <a:p>
            <a:r>
              <a:rPr lang="en-CA"/>
              <a:t>Ex: Arrange the following from least to greatest:</a:t>
            </a:r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609599" y="1270000"/>
          <a:ext cx="650039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40300" imgH="482600" progId="Equation.DSMT4">
                  <p:embed/>
                </p:oleObj>
              </mc:Choice>
              <mc:Fallback>
                <p:oleObj name="Equation" r:id="rId3" imgW="4940300" imgH="482600" progId="Equation.DSMT4">
                  <p:embed/>
                  <p:pic>
                    <p:nvPicPr>
                      <p:cNvPr id="317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99" y="1270000"/>
                        <a:ext cx="650039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6172200" y="4572000"/>
            <a:ext cx="2819400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300">
                <a:solidFill>
                  <a:srgbClr val="FF0000"/>
                </a:solidFill>
              </a:rPr>
              <a:t>Convert each mixed radical to complete radicals</a:t>
            </a:r>
          </a:p>
        </p:txBody>
      </p:sp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381000" y="2209800"/>
          <a:ext cx="1143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3000" imgH="457200" progId="Equation.DSMT4">
                  <p:embed/>
                </p:oleObj>
              </mc:Choice>
              <mc:Fallback>
                <p:oleObj name="Equation" r:id="rId5" imgW="1143000" imgH="457200" progId="Equation.DSMT4">
                  <p:embed/>
                  <p:pic>
                    <p:nvPicPr>
                      <p:cNvPr id="317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209800"/>
                        <a:ext cx="1143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1905000" y="2209800"/>
          <a:ext cx="952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52500" imgH="457200" progId="Equation.DSMT4">
                  <p:embed/>
                </p:oleObj>
              </mc:Choice>
              <mc:Fallback>
                <p:oleObj name="Equation" r:id="rId7" imgW="952500" imgH="457200" progId="Equation.DSMT4">
                  <p:embed/>
                  <p:pic>
                    <p:nvPicPr>
                      <p:cNvPr id="317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09800"/>
                        <a:ext cx="952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200400" y="2209800"/>
          <a:ext cx="1117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17600" imgH="457200" progId="Equation.DSMT4">
                  <p:embed/>
                </p:oleObj>
              </mc:Choice>
              <mc:Fallback>
                <p:oleObj name="Equation" r:id="rId9" imgW="1117600" imgH="457200" progId="Equation.DSMT4">
                  <p:embed/>
                  <p:pic>
                    <p:nvPicPr>
                      <p:cNvPr id="3175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09800"/>
                        <a:ext cx="1117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4648200" y="2209800"/>
          <a:ext cx="1092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92200" imgH="457200" progId="Equation.DSMT4">
                  <p:embed/>
                </p:oleObj>
              </mc:Choice>
              <mc:Fallback>
                <p:oleObj name="Equation" r:id="rId11" imgW="1092200" imgH="457200" progId="Equation.DSMT4">
                  <p:embed/>
                  <p:pic>
                    <p:nvPicPr>
                      <p:cNvPr id="317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209800"/>
                        <a:ext cx="1092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6096000" y="2209800"/>
          <a:ext cx="1117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17600" imgH="457200" progId="Equation.DSMT4">
                  <p:embed/>
                </p:oleObj>
              </mc:Choice>
              <mc:Fallback>
                <p:oleObj name="Equation" r:id="rId13" imgW="1117600" imgH="457200" progId="Equation.DSMT4">
                  <p:embed/>
                  <p:pic>
                    <p:nvPicPr>
                      <p:cNvPr id="3175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209800"/>
                        <a:ext cx="1117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61433" y="3200400"/>
          <a:ext cx="89746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72808" imgH="457002" progId="Equation.DSMT4">
                  <p:embed/>
                </p:oleObj>
              </mc:Choice>
              <mc:Fallback>
                <p:oleObj name="Equation" r:id="rId15" imgW="672808" imgH="457002" progId="Equation.DSMT4">
                  <p:embed/>
                  <p:pic>
                    <p:nvPicPr>
                      <p:cNvPr id="317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433" y="3200400"/>
                        <a:ext cx="897467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1837267" y="3200400"/>
          <a:ext cx="88053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60400" imgH="457200" progId="Equation.DSMT4">
                  <p:embed/>
                </p:oleObj>
              </mc:Choice>
              <mc:Fallback>
                <p:oleObj name="Equation" r:id="rId17" imgW="660400" imgH="457200" progId="Equation.DSMT4">
                  <p:embed/>
                  <p:pic>
                    <p:nvPicPr>
                      <p:cNvPr id="317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7267" y="3200400"/>
                        <a:ext cx="88053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3276600" y="3200400"/>
          <a:ext cx="914400" cy="621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72808" imgH="457002" progId="Equation.DSMT4">
                  <p:embed/>
                </p:oleObj>
              </mc:Choice>
              <mc:Fallback>
                <p:oleObj name="Equation" r:id="rId19" imgW="672808" imgH="457002" progId="Equation.DSMT4">
                  <p:embed/>
                  <p:pic>
                    <p:nvPicPr>
                      <p:cNvPr id="3175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200400"/>
                        <a:ext cx="914400" cy="6211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14"/>
          <p:cNvGraphicFramePr>
            <a:graphicFrameLocks noChangeAspect="1"/>
          </p:cNvGraphicFramePr>
          <p:nvPr/>
        </p:nvGraphicFramePr>
        <p:xfrm>
          <a:off x="4724400" y="3200400"/>
          <a:ext cx="88053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60400" imgH="457200" progId="Equation.DSMT4">
                  <p:embed/>
                </p:oleObj>
              </mc:Choice>
              <mc:Fallback>
                <p:oleObj name="Equation" r:id="rId21" imgW="660400" imgH="457200" progId="Equation.DSMT4">
                  <p:embed/>
                  <p:pic>
                    <p:nvPicPr>
                      <p:cNvPr id="3175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200400"/>
                        <a:ext cx="88053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6172199" y="3200400"/>
          <a:ext cx="88053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60400" imgH="457200" progId="Equation.DSMT4">
                  <p:embed/>
                </p:oleObj>
              </mc:Choice>
              <mc:Fallback>
                <p:oleObj name="Equation" r:id="rId23" imgW="660400" imgH="457200" progId="Equation.DSMT4">
                  <p:embed/>
                  <p:pic>
                    <p:nvPicPr>
                      <p:cNvPr id="3175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199" y="3200400"/>
                        <a:ext cx="88053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1143000" y="4191000"/>
          <a:ext cx="4851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851400" imgH="482600" progId="Equation.DSMT4">
                  <p:embed/>
                </p:oleObj>
              </mc:Choice>
              <mc:Fallback>
                <p:oleObj name="Equation" r:id="rId25" imgW="4851400" imgH="482600" progId="Equation.DSMT4">
                  <p:embed/>
                  <p:pic>
                    <p:nvPicPr>
                      <p:cNvPr id="3176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191000"/>
                        <a:ext cx="4851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7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147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778098"/>
          </a:xfrm>
        </p:spPr>
        <p:txBody>
          <a:bodyPr/>
          <a:lstStyle/>
          <a:p>
            <a:r>
              <a:rPr lang="en-CA" dirty="0"/>
              <a:t>IV) Adding &amp; Subtracting Radicals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829490"/>
            <a:ext cx="8424936" cy="3981056"/>
          </a:xfrm>
        </p:spPr>
        <p:txBody>
          <a:bodyPr/>
          <a:lstStyle/>
          <a:p>
            <a:r>
              <a:rPr lang="en-CA" dirty="0"/>
              <a:t>You can only add two polynomials if they are like terms</a:t>
            </a:r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Likewise, you can only add or subtract two radicals if they are “like radicals”</a:t>
            </a:r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Simplify a radical if the number inside the radical sign becomes the same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461432"/>
              </p:ext>
            </p:extLst>
          </p:nvPr>
        </p:nvGraphicFramePr>
        <p:xfrm>
          <a:off x="539552" y="1498178"/>
          <a:ext cx="1710370" cy="488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22080" imgH="177480" progId="Equation.DSMT4">
                  <p:embed/>
                </p:oleObj>
              </mc:Choice>
              <mc:Fallback>
                <p:oleObj name="Equation" r:id="rId3" imgW="62208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498178"/>
                        <a:ext cx="1710370" cy="4886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150922"/>
              </p:ext>
            </p:extLst>
          </p:nvPr>
        </p:nvGraphicFramePr>
        <p:xfrm>
          <a:off x="2213000" y="1498178"/>
          <a:ext cx="5588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40" imgH="177480" progId="Equation.DSMT4">
                  <p:embed/>
                </p:oleObj>
              </mc:Choice>
              <mc:Fallback>
                <p:oleObj name="Equation" r:id="rId5" imgW="2030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3000" y="1498178"/>
                        <a:ext cx="5588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62118"/>
              </p:ext>
            </p:extLst>
          </p:nvPr>
        </p:nvGraphicFramePr>
        <p:xfrm>
          <a:off x="3622154" y="1463675"/>
          <a:ext cx="18859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85800" imgH="203040" progId="Equation.DSMT4">
                  <p:embed/>
                </p:oleObj>
              </mc:Choice>
              <mc:Fallback>
                <p:oleObj name="Equation" r:id="rId7" imgW="68580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154" y="1463675"/>
                        <a:ext cx="188595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879467"/>
              </p:ext>
            </p:extLst>
          </p:nvPr>
        </p:nvGraphicFramePr>
        <p:xfrm>
          <a:off x="5591522" y="1498178"/>
          <a:ext cx="1428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71320" imgH="203040" progId="Equation.DSMT4">
                  <p:embed/>
                </p:oleObj>
              </mc:Choice>
              <mc:Fallback>
                <p:oleObj name="Equation" r:id="rId9" imgW="57132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522" y="1498178"/>
                        <a:ext cx="142875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522505"/>
              </p:ext>
            </p:extLst>
          </p:nvPr>
        </p:nvGraphicFramePr>
        <p:xfrm>
          <a:off x="323528" y="3200036"/>
          <a:ext cx="1943422" cy="530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38080" imgH="228600" progId="Equation.DSMT4">
                  <p:embed/>
                </p:oleObj>
              </mc:Choice>
              <mc:Fallback>
                <p:oleObj name="Equation" r:id="rId11" imgW="838080" imgH="2286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200036"/>
                        <a:ext cx="1943422" cy="5303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603408"/>
              </p:ext>
            </p:extLst>
          </p:nvPr>
        </p:nvGraphicFramePr>
        <p:xfrm>
          <a:off x="2339752" y="3190366"/>
          <a:ext cx="720080" cy="54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4560" imgH="228600" progId="Equation.DSMT4">
                  <p:embed/>
                </p:oleObj>
              </mc:Choice>
              <mc:Fallback>
                <p:oleObj name="Equation" r:id="rId13" imgW="304560" imgH="2286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190366"/>
                        <a:ext cx="720080" cy="5400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636848"/>
              </p:ext>
            </p:extLst>
          </p:nvPr>
        </p:nvGraphicFramePr>
        <p:xfrm>
          <a:off x="3779118" y="3173784"/>
          <a:ext cx="23050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38080" imgH="228600" progId="Equation.DSMT4">
                  <p:embed/>
                </p:oleObj>
              </mc:Choice>
              <mc:Fallback>
                <p:oleObj name="Equation" r:id="rId15" imgW="838080" imgH="2286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118" y="3173784"/>
                        <a:ext cx="230505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348481"/>
              </p:ext>
            </p:extLst>
          </p:nvPr>
        </p:nvGraphicFramePr>
        <p:xfrm>
          <a:off x="6156176" y="3173784"/>
          <a:ext cx="19558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11000" imgH="228600" progId="Equation.DSMT4">
                  <p:embed/>
                </p:oleObj>
              </mc:Choice>
              <mc:Fallback>
                <p:oleObj name="Equation" r:id="rId17" imgW="711000" imgH="2286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3173784"/>
                        <a:ext cx="195580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454555"/>
              </p:ext>
            </p:extLst>
          </p:nvPr>
        </p:nvGraphicFramePr>
        <p:xfrm>
          <a:off x="371698" y="4738538"/>
          <a:ext cx="18240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87320" imgH="228600" progId="Equation.DSMT4">
                  <p:embed/>
                </p:oleObj>
              </mc:Choice>
              <mc:Fallback>
                <p:oleObj name="Equation" r:id="rId19" imgW="787320" imgH="2286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98" y="4738538"/>
                        <a:ext cx="1824038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822680"/>
              </p:ext>
            </p:extLst>
          </p:nvPr>
        </p:nvGraphicFramePr>
        <p:xfrm>
          <a:off x="395536" y="5360987"/>
          <a:ext cx="211931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14400" imgH="228600" progId="Equation.DSMT4">
                  <p:embed/>
                </p:oleObj>
              </mc:Choice>
              <mc:Fallback>
                <p:oleObj name="Equation" r:id="rId21" imgW="914400" imgH="22860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360987"/>
                        <a:ext cx="2119313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098987"/>
              </p:ext>
            </p:extLst>
          </p:nvPr>
        </p:nvGraphicFramePr>
        <p:xfrm>
          <a:off x="395536" y="5937250"/>
          <a:ext cx="20605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88840" imgH="228600" progId="Equation.DSMT4">
                  <p:embed/>
                </p:oleObj>
              </mc:Choice>
              <mc:Fallback>
                <p:oleObj name="Equation" r:id="rId23" imgW="888840" imgH="2286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937250"/>
                        <a:ext cx="2060575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463333"/>
              </p:ext>
            </p:extLst>
          </p:nvPr>
        </p:nvGraphicFramePr>
        <p:xfrm>
          <a:off x="2567385" y="5936505"/>
          <a:ext cx="8524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280" imgH="228600" progId="Equation.DSMT4">
                  <p:embed/>
                </p:oleObj>
              </mc:Choice>
              <mc:Fallback>
                <p:oleObj name="Equation" r:id="rId25" imgW="368280" imgH="2286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385" y="5936505"/>
                        <a:ext cx="852487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7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3191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EBD83-B8C1-41BD-AA6D-D3634FEEA9F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152400"/>
            <a:ext cx="7467600" cy="6096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Evaluate each of the following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7D7477A-33ED-44C5-9131-08BE359F34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460700"/>
              </p:ext>
            </p:extLst>
          </p:nvPr>
        </p:nvGraphicFramePr>
        <p:xfrm>
          <a:off x="228600" y="914400"/>
          <a:ext cx="4269619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241200" progId="Equation.DSMT4">
                  <p:embed/>
                </p:oleObj>
              </mc:Choice>
              <mc:Fallback>
                <p:oleObj name="Equation" r:id="rId2" imgW="173988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7D7477A-33ED-44C5-9131-08BE359F34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8600" y="914400"/>
                        <a:ext cx="4269619" cy="592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605B60A-5A62-4D79-8204-7E64F3797A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987475"/>
              </p:ext>
            </p:extLst>
          </p:nvPr>
        </p:nvGraphicFramePr>
        <p:xfrm>
          <a:off x="152400" y="2209800"/>
          <a:ext cx="4456113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241200" progId="Equation.DSMT4">
                  <p:embed/>
                </p:oleObj>
              </mc:Choice>
              <mc:Fallback>
                <p:oleObj name="Equation" r:id="rId4" imgW="181584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605B60A-5A62-4D79-8204-7E64F3797A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" y="2209800"/>
                        <a:ext cx="4456113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904A3CF-EC7A-49A1-AA82-213BB98CE1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117557"/>
              </p:ext>
            </p:extLst>
          </p:nvPr>
        </p:nvGraphicFramePr>
        <p:xfrm>
          <a:off x="152400" y="3675062"/>
          <a:ext cx="598328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38280" imgH="241200" progId="Equation.DSMT4">
                  <p:embed/>
                </p:oleObj>
              </mc:Choice>
              <mc:Fallback>
                <p:oleObj name="Equation" r:id="rId6" imgW="243828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904A3CF-EC7A-49A1-AA82-213BB98CE1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2400" y="3675062"/>
                        <a:ext cx="5983288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A021D7B-DA87-462D-9713-9ECBBA8FF6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488250"/>
              </p:ext>
            </p:extLst>
          </p:nvPr>
        </p:nvGraphicFramePr>
        <p:xfrm>
          <a:off x="228600" y="5105400"/>
          <a:ext cx="676275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800" imgH="241200" progId="Equation.DSMT4">
                  <p:embed/>
                </p:oleObj>
              </mc:Choice>
              <mc:Fallback>
                <p:oleObj name="Equation" r:id="rId8" imgW="2755800" imgH="241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A021D7B-DA87-462D-9713-9ECBBA8FF6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8600" y="5105400"/>
                        <a:ext cx="6762750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3898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n-CA" dirty="0"/>
              <a:t>Simplify the following: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137635"/>
              </p:ext>
            </p:extLst>
          </p:nvPr>
        </p:nvGraphicFramePr>
        <p:xfrm>
          <a:off x="251520" y="908720"/>
          <a:ext cx="27193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241200" progId="Equation.DSMT4">
                  <p:embed/>
                </p:oleObj>
              </mc:Choice>
              <mc:Fallback>
                <p:oleObj name="Equation" r:id="rId3" imgW="1066680" imgH="2412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08720"/>
                        <a:ext cx="271938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860028"/>
              </p:ext>
            </p:extLst>
          </p:nvPr>
        </p:nvGraphicFramePr>
        <p:xfrm>
          <a:off x="179512" y="4191000"/>
          <a:ext cx="521176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1840" imgH="241200" progId="Equation.DSMT4">
                  <p:embed/>
                </p:oleObj>
              </mc:Choice>
              <mc:Fallback>
                <p:oleObj name="Equation" r:id="rId5" imgW="2031840" imgH="241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191000"/>
                        <a:ext cx="5211762" cy="61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309084"/>
              </p:ext>
            </p:extLst>
          </p:nvPr>
        </p:nvGraphicFramePr>
        <p:xfrm>
          <a:off x="4267200" y="914400"/>
          <a:ext cx="345281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60160" imgH="241200" progId="Equation.DSMT4">
                  <p:embed/>
                </p:oleObj>
              </mc:Choice>
              <mc:Fallback>
                <p:oleObj name="Equation" r:id="rId7" imgW="1460160" imgH="2412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914400"/>
                        <a:ext cx="3452813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9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137635"/>
              </p:ext>
            </p:extLst>
          </p:nvPr>
        </p:nvGraphicFramePr>
        <p:xfrm>
          <a:off x="304800" y="1541462"/>
          <a:ext cx="3140075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560" imgH="253800" progId="Equation.DSMT4">
                  <p:embed/>
                </p:oleObj>
              </mc:Choice>
              <mc:Fallback>
                <p:oleObj name="Equation" r:id="rId10" imgW="123156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541462"/>
                        <a:ext cx="3140075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137635"/>
              </p:ext>
            </p:extLst>
          </p:nvPr>
        </p:nvGraphicFramePr>
        <p:xfrm>
          <a:off x="228600" y="2209800"/>
          <a:ext cx="3236913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253800" progId="Equation.DSMT4">
                  <p:embed/>
                </p:oleObj>
              </mc:Choice>
              <mc:Fallback>
                <p:oleObj name="Equation" r:id="rId12" imgW="1269720" imgH="2538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09800"/>
                        <a:ext cx="3236913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137635"/>
              </p:ext>
            </p:extLst>
          </p:nvPr>
        </p:nvGraphicFramePr>
        <p:xfrm>
          <a:off x="760413" y="2819400"/>
          <a:ext cx="236378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000" imgH="253800" progId="Equation.DSMT4">
                  <p:embed/>
                </p:oleObj>
              </mc:Choice>
              <mc:Fallback>
                <p:oleObj name="Equation" r:id="rId14" imgW="92700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3" y="2819400"/>
                        <a:ext cx="2363787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137635"/>
              </p:ext>
            </p:extLst>
          </p:nvPr>
        </p:nvGraphicFramePr>
        <p:xfrm>
          <a:off x="304800" y="3429000"/>
          <a:ext cx="1457325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71320" imgH="228600" progId="Equation.DSMT4">
                  <p:embed/>
                </p:oleObj>
              </mc:Choice>
              <mc:Fallback>
                <p:oleObj name="Equation" r:id="rId16" imgW="571320" imgH="2286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429000"/>
                        <a:ext cx="1457325" cy="601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309084"/>
              </p:ext>
            </p:extLst>
          </p:nvPr>
        </p:nvGraphicFramePr>
        <p:xfrm>
          <a:off x="4343400" y="1500188"/>
          <a:ext cx="3783012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00200" imgH="228600" progId="Equation.DSMT4">
                  <p:embed/>
                </p:oleObj>
              </mc:Choice>
              <mc:Fallback>
                <p:oleObj name="Equation" r:id="rId18" imgW="1600200" imgH="22860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500188"/>
                        <a:ext cx="3783012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309084"/>
              </p:ext>
            </p:extLst>
          </p:nvPr>
        </p:nvGraphicFramePr>
        <p:xfrm>
          <a:off x="4343400" y="2124075"/>
          <a:ext cx="36036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23880" imgH="215640" progId="Equation.DSMT4">
                  <p:embed/>
                </p:oleObj>
              </mc:Choice>
              <mc:Fallback>
                <p:oleObj name="Equation" r:id="rId20" imgW="1523880" imgH="2156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124075"/>
                        <a:ext cx="3603625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309084"/>
              </p:ext>
            </p:extLst>
          </p:nvPr>
        </p:nvGraphicFramePr>
        <p:xfrm>
          <a:off x="4800600" y="2749550"/>
          <a:ext cx="26733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30040" imgH="215640" progId="Equation.DSMT4">
                  <p:embed/>
                </p:oleObj>
              </mc:Choice>
              <mc:Fallback>
                <p:oleObj name="Equation" r:id="rId22" imgW="1130040" imgH="2156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749550"/>
                        <a:ext cx="267335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309084"/>
              </p:ext>
            </p:extLst>
          </p:nvPr>
        </p:nvGraphicFramePr>
        <p:xfrm>
          <a:off x="5454650" y="3276600"/>
          <a:ext cx="10223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31640" imgH="215640" progId="Equation.DSMT4">
                  <p:embed/>
                </p:oleObj>
              </mc:Choice>
              <mc:Fallback>
                <p:oleObj name="Equation" r:id="rId24" imgW="431640" imgH="2156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650" y="3276600"/>
                        <a:ext cx="102235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860028"/>
              </p:ext>
            </p:extLst>
          </p:nvPr>
        </p:nvGraphicFramePr>
        <p:xfrm>
          <a:off x="152400" y="4748212"/>
          <a:ext cx="6286501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50880" imgH="228600" progId="Equation.DSMT4">
                  <p:embed/>
                </p:oleObj>
              </mc:Choice>
              <mc:Fallback>
                <p:oleObj name="Equation" r:id="rId26" imgW="2450880" imgH="2286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748212"/>
                        <a:ext cx="6286501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860028"/>
              </p:ext>
            </p:extLst>
          </p:nvPr>
        </p:nvGraphicFramePr>
        <p:xfrm>
          <a:off x="493712" y="5357812"/>
          <a:ext cx="5373688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95200" imgH="228600" progId="Equation.DSMT4">
                  <p:embed/>
                </p:oleObj>
              </mc:Choice>
              <mc:Fallback>
                <p:oleObj name="Equation" r:id="rId28" imgW="2095200" imgH="2286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2" y="5357812"/>
                        <a:ext cx="5373688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860028"/>
              </p:ext>
            </p:extLst>
          </p:nvPr>
        </p:nvGraphicFramePr>
        <p:xfrm>
          <a:off x="990600" y="6019800"/>
          <a:ext cx="403860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574640" imgH="228600" progId="Equation.DSMT4">
                  <p:embed/>
                </p:oleObj>
              </mc:Choice>
              <mc:Fallback>
                <p:oleObj name="Equation" r:id="rId30" imgW="1574640" imgH="2286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6019800"/>
                        <a:ext cx="4038600" cy="585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860028"/>
              </p:ext>
            </p:extLst>
          </p:nvPr>
        </p:nvGraphicFramePr>
        <p:xfrm>
          <a:off x="5111750" y="6019800"/>
          <a:ext cx="227965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888840" imgH="228600" progId="Equation.DSMT4">
                  <p:embed/>
                </p:oleObj>
              </mc:Choice>
              <mc:Fallback>
                <p:oleObj name="Equation" r:id="rId32" imgW="888840" imgH="2286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6019800"/>
                        <a:ext cx="2279650" cy="585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231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CBA70-F964-4E36-8A03-30ACEC642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9220200" cy="457200"/>
          </a:xfrm>
        </p:spPr>
        <p:txBody>
          <a:bodyPr>
            <a:normAutofit fontScale="90000"/>
          </a:bodyPr>
          <a:lstStyle/>
          <a:p>
            <a:r>
              <a:rPr lang="en-CA" sz="2400" dirty="0"/>
              <a:t>Review: Evaluate each of the following without a calculator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657914-EE42-4376-A287-F6C3F25082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575248"/>
              </p:ext>
            </p:extLst>
          </p:nvPr>
        </p:nvGraphicFramePr>
        <p:xfrm>
          <a:off x="228600" y="762000"/>
          <a:ext cx="116764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241200" progId="Equation.DSMT4">
                  <p:embed/>
                </p:oleObj>
              </mc:Choice>
              <mc:Fallback>
                <p:oleObj name="Equation" r:id="rId2" imgW="54576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657914-EE42-4376-A287-F6C3F2508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8600" y="762000"/>
                        <a:ext cx="1167647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D865B3F-63F8-4963-8ABE-9D8A444407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80915"/>
              </p:ext>
            </p:extLst>
          </p:nvPr>
        </p:nvGraphicFramePr>
        <p:xfrm>
          <a:off x="187325" y="1465262"/>
          <a:ext cx="14128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241200" progId="Equation.DSMT4">
                  <p:embed/>
                </p:oleObj>
              </mc:Choice>
              <mc:Fallback>
                <p:oleObj name="Equation" r:id="rId4" imgW="66024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D865B3F-63F8-4963-8ABE-9D8A444407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7325" y="1465262"/>
                        <a:ext cx="1412875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B99659D-2986-4467-BA60-526F7E552C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907678"/>
              </p:ext>
            </p:extLst>
          </p:nvPr>
        </p:nvGraphicFramePr>
        <p:xfrm>
          <a:off x="120650" y="2168525"/>
          <a:ext cx="16303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760" imgH="241200" progId="Equation.DSMT4">
                  <p:embed/>
                </p:oleObj>
              </mc:Choice>
              <mc:Fallback>
                <p:oleObj name="Equation" r:id="rId6" imgW="76176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B99659D-2986-4467-BA60-526F7E552C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0650" y="2168525"/>
                        <a:ext cx="1630363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F3B4DB6-9A96-4364-8957-306E0A27AC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657912"/>
              </p:ext>
            </p:extLst>
          </p:nvPr>
        </p:nvGraphicFramePr>
        <p:xfrm>
          <a:off x="209550" y="2871788"/>
          <a:ext cx="14668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241200" progId="Equation.DSMT4">
                  <p:embed/>
                </p:oleObj>
              </mc:Choice>
              <mc:Fallback>
                <p:oleObj name="Equation" r:id="rId8" imgW="685800" imgH="241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F3B4DB6-9A96-4364-8957-306E0A27AC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9550" y="2871788"/>
                        <a:ext cx="1466850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8BA6358-2AAC-462D-8E4B-73B75213C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6803503"/>
              </p:ext>
            </p:extLst>
          </p:nvPr>
        </p:nvGraphicFramePr>
        <p:xfrm>
          <a:off x="290513" y="3575050"/>
          <a:ext cx="13858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640" imgH="241200" progId="Equation.DSMT4">
                  <p:embed/>
                </p:oleObj>
              </mc:Choice>
              <mc:Fallback>
                <p:oleObj name="Equation" r:id="rId10" imgW="647640" imgH="2412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8BA6358-2AAC-462D-8E4B-73B75213C4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0513" y="3575050"/>
                        <a:ext cx="1385887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CD28A23-AF9A-4F22-AD4E-7486734DC3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913580"/>
              </p:ext>
            </p:extLst>
          </p:nvPr>
        </p:nvGraphicFramePr>
        <p:xfrm>
          <a:off x="228600" y="4284663"/>
          <a:ext cx="130333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480" imgH="241200" progId="Equation.DSMT4">
                  <p:embed/>
                </p:oleObj>
              </mc:Choice>
              <mc:Fallback>
                <p:oleObj name="Equation" r:id="rId12" imgW="609480" imgH="2412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CD28A23-AF9A-4F22-AD4E-7486734DC3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28600" y="4284663"/>
                        <a:ext cx="1303338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F016C83-D8FA-4005-A8F4-EE6BF462A8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162150"/>
              </p:ext>
            </p:extLst>
          </p:nvPr>
        </p:nvGraphicFramePr>
        <p:xfrm>
          <a:off x="152400" y="4994275"/>
          <a:ext cx="15763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241200" progId="Equation.DSMT4">
                  <p:embed/>
                </p:oleObj>
              </mc:Choice>
              <mc:Fallback>
                <p:oleObj name="Equation" r:id="rId14" imgW="736560" imgH="241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F016C83-D8FA-4005-A8F4-EE6BF462A8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2400" y="4994275"/>
                        <a:ext cx="1576387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29BC134-C29D-4B8E-BBD6-2288A45C08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914538"/>
              </p:ext>
            </p:extLst>
          </p:nvPr>
        </p:nvGraphicFramePr>
        <p:xfrm>
          <a:off x="93662" y="5638800"/>
          <a:ext cx="165893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74360" imgH="241200" progId="Equation.DSMT4">
                  <p:embed/>
                </p:oleObj>
              </mc:Choice>
              <mc:Fallback>
                <p:oleObj name="Equation" r:id="rId16" imgW="774360" imgH="241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829BC134-C29D-4B8E-BBD6-2288A45C08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3662" y="5638800"/>
                        <a:ext cx="1658938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742487E-BD90-4892-A683-CED805AD86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7911"/>
              </p:ext>
            </p:extLst>
          </p:nvPr>
        </p:nvGraphicFramePr>
        <p:xfrm>
          <a:off x="304800" y="6283325"/>
          <a:ext cx="14414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72840" imgH="241200" progId="Equation.DSMT4">
                  <p:embed/>
                </p:oleObj>
              </mc:Choice>
              <mc:Fallback>
                <p:oleObj name="Equation" r:id="rId18" imgW="672840" imgH="2412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742487E-BD90-4892-A683-CED805AD86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04800" y="6283325"/>
                        <a:ext cx="1441450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773FC92-0F20-482D-AC3E-A1AA93103B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817655"/>
              </p:ext>
            </p:extLst>
          </p:nvPr>
        </p:nvGraphicFramePr>
        <p:xfrm>
          <a:off x="2886075" y="-4573588"/>
          <a:ext cx="1685925" cy="11188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320" imgH="5232240" progId="Equation.DSMT4">
                  <p:embed/>
                </p:oleObj>
              </mc:Choice>
              <mc:Fallback>
                <p:oleObj name="Equation" r:id="rId20" imgW="787320" imgH="52322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773FC92-0F20-482D-AC3E-A1AA93103B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886075" y="-4573588"/>
                        <a:ext cx="1685925" cy="11188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DAA066C-D0D5-46CE-A37A-7D3209D5C9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383812"/>
              </p:ext>
            </p:extLst>
          </p:nvPr>
        </p:nvGraphicFramePr>
        <p:xfrm>
          <a:off x="2895600" y="1371600"/>
          <a:ext cx="18478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63280" imgH="241200" progId="Equation.DSMT4">
                  <p:embed/>
                </p:oleObj>
              </mc:Choice>
              <mc:Fallback>
                <p:oleObj name="Equation" r:id="rId22" imgW="863280" imgH="2412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DAA066C-D0D5-46CE-A37A-7D3209D5C9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895600" y="1371600"/>
                        <a:ext cx="1847850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88C39AE-8783-478B-A651-AF90465D51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435689"/>
              </p:ext>
            </p:extLst>
          </p:nvPr>
        </p:nvGraphicFramePr>
        <p:xfrm>
          <a:off x="2895600" y="2057400"/>
          <a:ext cx="15494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23600" imgH="241200" progId="Equation.DSMT4">
                  <p:embed/>
                </p:oleObj>
              </mc:Choice>
              <mc:Fallback>
                <p:oleObj name="Equation" r:id="rId24" imgW="723600" imgH="2412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88C39AE-8783-478B-A651-AF90465D51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895600" y="2057400"/>
                        <a:ext cx="1549400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4B956CC-E59D-4F60-9E3E-4E1568687D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14316"/>
              </p:ext>
            </p:extLst>
          </p:nvPr>
        </p:nvGraphicFramePr>
        <p:xfrm>
          <a:off x="2895600" y="2760663"/>
          <a:ext cx="157638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36560" imgH="241200" progId="Equation.DSMT4">
                  <p:embed/>
                </p:oleObj>
              </mc:Choice>
              <mc:Fallback>
                <p:oleObj name="Equation" r:id="rId26" imgW="736560" imgH="2412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4B956CC-E59D-4F60-9E3E-4E1568687D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895600" y="2760663"/>
                        <a:ext cx="1576388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3E3A1D1-1F91-4366-95BB-D701641CD3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024108"/>
              </p:ext>
            </p:extLst>
          </p:nvPr>
        </p:nvGraphicFramePr>
        <p:xfrm>
          <a:off x="2971800" y="3463925"/>
          <a:ext cx="13589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34680" imgH="241200" progId="Equation.DSMT4">
                  <p:embed/>
                </p:oleObj>
              </mc:Choice>
              <mc:Fallback>
                <p:oleObj name="Equation" r:id="rId28" imgW="634680" imgH="2412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3E3A1D1-1F91-4366-95BB-D701641CD3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971800" y="3463925"/>
                        <a:ext cx="1358900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CEE5128-31E4-4FF1-A5E1-F608C5024D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6481489"/>
              </p:ext>
            </p:extLst>
          </p:nvPr>
        </p:nvGraphicFramePr>
        <p:xfrm>
          <a:off x="2895600" y="4167188"/>
          <a:ext cx="14668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85800" imgH="241200" progId="Equation.DSMT4">
                  <p:embed/>
                </p:oleObj>
              </mc:Choice>
              <mc:Fallback>
                <p:oleObj name="Equation" r:id="rId30" imgW="685800" imgH="2412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CEE5128-31E4-4FF1-A5E1-F608C5024D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895600" y="4167188"/>
                        <a:ext cx="1466850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76F1A23-8383-45C8-814B-ECC1D3290E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571672"/>
              </p:ext>
            </p:extLst>
          </p:nvPr>
        </p:nvGraphicFramePr>
        <p:xfrm>
          <a:off x="2971800" y="4894262"/>
          <a:ext cx="14398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72840" imgH="241200" progId="Equation.DSMT4">
                  <p:embed/>
                </p:oleObj>
              </mc:Choice>
              <mc:Fallback>
                <p:oleObj name="Equation" r:id="rId32" imgW="672840" imgH="241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E76F1A23-8383-45C8-814B-ECC1D3290E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2971800" y="4894262"/>
                        <a:ext cx="1439863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25D882C-E344-495D-B958-C27274E470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954407"/>
              </p:ext>
            </p:extLst>
          </p:nvPr>
        </p:nvGraphicFramePr>
        <p:xfrm>
          <a:off x="2995613" y="5580063"/>
          <a:ext cx="157638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36560" imgH="241200" progId="Equation.DSMT4">
                  <p:embed/>
                </p:oleObj>
              </mc:Choice>
              <mc:Fallback>
                <p:oleObj name="Equation" r:id="rId34" imgW="736560" imgH="2412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25D882C-E344-495D-B958-C27274E470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2995613" y="5580063"/>
                        <a:ext cx="1576387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64E946FB-A878-4B88-8C9F-9FD702FD0F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671549"/>
              </p:ext>
            </p:extLst>
          </p:nvPr>
        </p:nvGraphicFramePr>
        <p:xfrm>
          <a:off x="3087688" y="6265863"/>
          <a:ext cx="1331912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22080" imgH="241200" progId="Equation.DSMT4">
                  <p:embed/>
                </p:oleObj>
              </mc:Choice>
              <mc:Fallback>
                <p:oleObj name="Equation" r:id="rId36" imgW="622080" imgH="2412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64E946FB-A878-4B88-8C9F-9FD702FD0F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3087688" y="6265863"/>
                        <a:ext cx="1331912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8F867E5D-C0AA-4D48-A27A-6DA55E72E5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88393"/>
              </p:ext>
            </p:extLst>
          </p:nvPr>
        </p:nvGraphicFramePr>
        <p:xfrm>
          <a:off x="7543800" y="1981200"/>
          <a:ext cx="6794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17160" imgH="228600" progId="Equation.DSMT4">
                  <p:embed/>
                </p:oleObj>
              </mc:Choice>
              <mc:Fallback>
                <p:oleObj name="Equation" r:id="rId38" imgW="317160" imgH="2286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8F867E5D-C0AA-4D48-A27A-6DA55E72E5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7543800" y="1981200"/>
                        <a:ext cx="67945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F80EDD5-C19A-4793-BD2B-3FEF42E7A3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998543"/>
              </p:ext>
            </p:extLst>
          </p:nvPr>
        </p:nvGraphicFramePr>
        <p:xfrm>
          <a:off x="6629400" y="1981200"/>
          <a:ext cx="650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04560" imgH="228600" progId="Equation.DSMT4">
                  <p:embed/>
                </p:oleObj>
              </mc:Choice>
              <mc:Fallback>
                <p:oleObj name="Equation" r:id="rId40" imgW="30456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F80EDD5-C19A-4793-BD2B-3FEF42E7A3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6629400" y="1981200"/>
                        <a:ext cx="65087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3F6AE197-1DAB-43E3-8B01-87D9A359A7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564447"/>
              </p:ext>
            </p:extLst>
          </p:nvPr>
        </p:nvGraphicFramePr>
        <p:xfrm>
          <a:off x="7543800" y="2667000"/>
          <a:ext cx="6508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04560" imgH="215640" progId="Equation.DSMT4">
                  <p:embed/>
                </p:oleObj>
              </mc:Choice>
              <mc:Fallback>
                <p:oleObj name="Equation" r:id="rId42" imgW="304560" imgH="2156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3F6AE197-1DAB-43E3-8B01-87D9A359A7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7543800" y="2667000"/>
                        <a:ext cx="650875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D4642E38-92FB-4A7A-B42B-1A732946EE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373846"/>
              </p:ext>
            </p:extLst>
          </p:nvPr>
        </p:nvGraphicFramePr>
        <p:xfrm>
          <a:off x="7467600" y="3352800"/>
          <a:ext cx="78581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68280" imgH="215640" progId="Equation.DSMT4">
                  <p:embed/>
                </p:oleObj>
              </mc:Choice>
              <mc:Fallback>
                <p:oleObj name="Equation" r:id="rId44" imgW="368280" imgH="2156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D4642E38-92FB-4A7A-B42B-1A732946EE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7467600" y="3352800"/>
                        <a:ext cx="785813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0ADDD2B-D253-48D1-99E3-79167294D4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499453"/>
              </p:ext>
            </p:extLst>
          </p:nvPr>
        </p:nvGraphicFramePr>
        <p:xfrm>
          <a:off x="6629400" y="2667000"/>
          <a:ext cx="6238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91960" imgH="228600" progId="Equation.DSMT4">
                  <p:embed/>
                </p:oleObj>
              </mc:Choice>
              <mc:Fallback>
                <p:oleObj name="Equation" r:id="rId46" imgW="291960" imgH="2286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0ADDD2B-D253-48D1-99E3-79167294D4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6629400" y="2667000"/>
                        <a:ext cx="6238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4C6E4200-03F7-44F1-95E3-8A6178313B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689044"/>
              </p:ext>
            </p:extLst>
          </p:nvPr>
        </p:nvGraphicFramePr>
        <p:xfrm>
          <a:off x="6629400" y="3352800"/>
          <a:ext cx="6778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317160" imgH="215640" progId="Equation.DSMT4">
                  <p:embed/>
                </p:oleObj>
              </mc:Choice>
              <mc:Fallback>
                <p:oleObj name="Equation" r:id="rId48" imgW="317160" imgH="2156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4C6E4200-03F7-44F1-95E3-8A6178313B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6629400" y="3352800"/>
                        <a:ext cx="677863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9A5CD8D5-57A8-4B0F-8668-66FDBF0A9A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832823"/>
              </p:ext>
            </p:extLst>
          </p:nvPr>
        </p:nvGraphicFramePr>
        <p:xfrm>
          <a:off x="6629400" y="4114800"/>
          <a:ext cx="6492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304560" imgH="228600" progId="Equation.DSMT4">
                  <p:embed/>
                </p:oleObj>
              </mc:Choice>
              <mc:Fallback>
                <p:oleObj name="Equation" r:id="rId50" imgW="304560" imgH="2286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9A5CD8D5-57A8-4B0F-8668-66FDBF0A9A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6629400" y="4114800"/>
                        <a:ext cx="6492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DD164ED6-64D7-40B7-8C43-90E3451D93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819332"/>
              </p:ext>
            </p:extLst>
          </p:nvPr>
        </p:nvGraphicFramePr>
        <p:xfrm>
          <a:off x="2900363" y="703262"/>
          <a:ext cx="168592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787320" imgH="241200" progId="Equation.DSMT4">
                  <p:embed/>
                </p:oleObj>
              </mc:Choice>
              <mc:Fallback>
                <p:oleObj name="Equation" r:id="rId52" imgW="787320" imgH="2412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DD164ED6-64D7-40B7-8C43-90E3451D93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2900363" y="703262"/>
                        <a:ext cx="1685925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CE5A56B5-5863-4B1B-9C1A-BC08D50590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572213"/>
              </p:ext>
            </p:extLst>
          </p:nvPr>
        </p:nvGraphicFramePr>
        <p:xfrm>
          <a:off x="7543800" y="4114800"/>
          <a:ext cx="64928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304560" imgH="215640" progId="Equation.DSMT4">
                  <p:embed/>
                </p:oleObj>
              </mc:Choice>
              <mc:Fallback>
                <p:oleObj name="Equation" r:id="rId54" imgW="304560" imgH="21564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CE5A56B5-5863-4B1B-9C1A-BC08D50590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7543800" y="4114800"/>
                        <a:ext cx="649288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381AFCAE-48E7-4FC5-ACB2-405F97B13C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3423344"/>
              </p:ext>
            </p:extLst>
          </p:nvPr>
        </p:nvGraphicFramePr>
        <p:xfrm>
          <a:off x="6629400" y="4876800"/>
          <a:ext cx="6492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04560" imgH="228600" progId="Equation.DSMT4">
                  <p:embed/>
                </p:oleObj>
              </mc:Choice>
              <mc:Fallback>
                <p:oleObj name="Equation" r:id="rId56" imgW="304560" imgH="2286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381AFCAE-48E7-4FC5-ACB2-405F97B13C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6629400" y="4876800"/>
                        <a:ext cx="6492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83D5884B-9786-4E63-8CE8-DFA93E8E57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777577"/>
              </p:ext>
            </p:extLst>
          </p:nvPr>
        </p:nvGraphicFramePr>
        <p:xfrm>
          <a:off x="7543800" y="4876800"/>
          <a:ext cx="6492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304560" imgH="228600" progId="Equation.DSMT4">
                  <p:embed/>
                </p:oleObj>
              </mc:Choice>
              <mc:Fallback>
                <p:oleObj name="Equation" r:id="rId58" imgW="304560" imgH="2286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83D5884B-9786-4E63-8CE8-DFA93E8E57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7543800" y="4876800"/>
                        <a:ext cx="6492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60E746F1-87BB-4688-A652-47C49688FC3F}"/>
              </a:ext>
            </a:extLst>
          </p:cNvPr>
          <p:cNvSpPr txBox="1"/>
          <p:nvPr/>
        </p:nvSpPr>
        <p:spPr>
          <a:xfrm>
            <a:off x="6553200" y="1371600"/>
            <a:ext cx="1633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u="sng" dirty="0">
                <a:solidFill>
                  <a:srgbClr val="FF0000"/>
                </a:solidFill>
              </a:rPr>
              <a:t>Answers:</a:t>
            </a:r>
          </a:p>
        </p:txBody>
      </p:sp>
    </p:spTree>
    <p:extLst>
      <p:ext uri="{BB962C8B-B14F-4D97-AF65-F5344CB8AC3E}">
        <p14:creationId xmlns:p14="http://schemas.microsoft.com/office/powerpoint/2010/main" val="206659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E5F07-850A-4474-9040-ED2893B00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411162"/>
          </a:xfrm>
        </p:spPr>
        <p:txBody>
          <a:bodyPr>
            <a:normAutofit fontScale="90000"/>
          </a:bodyPr>
          <a:lstStyle/>
          <a:p>
            <a:r>
              <a:rPr lang="en-CA" dirty="0"/>
              <a:t>Fractional Exponents and Nth Roots: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F5828-C09C-4A1A-AE1A-BBEBE059E55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685800"/>
            <a:ext cx="8382000" cy="762000"/>
          </a:xfrm>
        </p:spPr>
        <p:txBody>
          <a:bodyPr>
            <a:normAutofit/>
          </a:bodyPr>
          <a:lstStyle/>
          <a:p>
            <a:r>
              <a:rPr lang="en-CA" sz="2200" dirty="0"/>
              <a:t>The square root of a number is equivalent to having an exponent of ½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CCBFF82-3B22-4CC6-BF16-842007AE15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426568"/>
              </p:ext>
            </p:extLst>
          </p:nvPr>
        </p:nvGraphicFramePr>
        <p:xfrm>
          <a:off x="457200" y="1447800"/>
          <a:ext cx="1892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876240" progId="Equation.DSMT4">
                  <p:embed/>
                </p:oleObj>
              </mc:Choice>
              <mc:Fallback>
                <p:oleObj name="Equation" r:id="rId2" imgW="1892160" imgH="876240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18923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C4A1A37-D9D8-4F63-B75F-EC86AEA5BB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470854"/>
              </p:ext>
            </p:extLst>
          </p:nvPr>
        </p:nvGraphicFramePr>
        <p:xfrm>
          <a:off x="2590800" y="1371600"/>
          <a:ext cx="609600" cy="577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228600" progId="Equation.DSMT4">
                  <p:embed/>
                </p:oleObj>
              </mc:Choice>
              <mc:Fallback>
                <p:oleObj name="Equation" r:id="rId4" imgW="241200" imgH="22860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371600"/>
                        <a:ext cx="609600" cy="5775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B908B81-08DA-4BAA-929F-0A48D1D9D6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665842"/>
              </p:ext>
            </p:extLst>
          </p:nvPr>
        </p:nvGraphicFramePr>
        <p:xfrm>
          <a:off x="3124200" y="1390650"/>
          <a:ext cx="89693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320" imgH="203040" progId="Equation.DSMT4">
                  <p:embed/>
                </p:oleObj>
              </mc:Choice>
              <mc:Fallback>
                <p:oleObj name="Equation" r:id="rId6" imgW="35532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390650"/>
                        <a:ext cx="896938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6913559-EE8C-4DC8-B954-454102F0C1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062796"/>
              </p:ext>
            </p:extLst>
          </p:nvPr>
        </p:nvGraphicFramePr>
        <p:xfrm>
          <a:off x="3962400" y="1447800"/>
          <a:ext cx="60960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177480" progId="Equation.DSMT4">
                  <p:embed/>
                </p:oleObj>
              </mc:Choice>
              <mc:Fallback>
                <p:oleObj name="Equation" r:id="rId8" imgW="24120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C4A1A37-D9D8-4F63-B75F-EC86AEA5BB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447800"/>
                        <a:ext cx="60960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B05C182-5E04-465A-8DD0-26B2A3ABF7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553291"/>
              </p:ext>
            </p:extLst>
          </p:nvPr>
        </p:nvGraphicFramePr>
        <p:xfrm>
          <a:off x="5410200" y="1428750"/>
          <a:ext cx="7366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1960" imgH="228600" progId="Equation.DSMT4">
                  <p:embed/>
                </p:oleObj>
              </mc:Choice>
              <mc:Fallback>
                <p:oleObj name="Equation" r:id="rId10" imgW="29196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C4A1A37-D9D8-4F63-B75F-EC86AEA5BB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428750"/>
                        <a:ext cx="736600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4E39EF5-2A42-43A8-A4F2-903D32D119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498119"/>
              </p:ext>
            </p:extLst>
          </p:nvPr>
        </p:nvGraphicFramePr>
        <p:xfrm>
          <a:off x="6096000" y="1447800"/>
          <a:ext cx="10572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040" imgH="203040" progId="Equation.DSMT4">
                  <p:embed/>
                </p:oleObj>
              </mc:Choice>
              <mc:Fallback>
                <p:oleObj name="Equation" r:id="rId12" imgW="41904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B908B81-08DA-4BAA-929F-0A48D1D9D6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447800"/>
                        <a:ext cx="105727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B762E48-1A6C-4A42-A20E-B60565FD51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593320"/>
              </p:ext>
            </p:extLst>
          </p:nvPr>
        </p:nvGraphicFramePr>
        <p:xfrm>
          <a:off x="7086600" y="1520825"/>
          <a:ext cx="6096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200" imgH="164880" progId="Equation.DSMT4">
                  <p:embed/>
                </p:oleObj>
              </mc:Choice>
              <mc:Fallback>
                <p:oleObj name="Equation" r:id="rId14" imgW="241200" imgH="164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6913559-EE8C-4DC8-B954-454102F0C1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1520825"/>
                        <a:ext cx="60960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F84FD88-D4D0-45F9-893A-C92B0614DE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261050"/>
              </p:ext>
            </p:extLst>
          </p:nvPr>
        </p:nvGraphicFramePr>
        <p:xfrm>
          <a:off x="381000" y="2857244"/>
          <a:ext cx="1879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79560" imgH="876240" progId="Equation.DSMT4">
                  <p:embed/>
                </p:oleObj>
              </mc:Choice>
              <mc:Fallback>
                <p:oleObj name="Equation" r:id="rId16" imgW="1879560" imgH="8762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CCBFF82-3B22-4CC6-BF16-842007AE15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857244"/>
                        <a:ext cx="1879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EFFF5FAF-2A91-4E3B-858D-2825807856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2323844"/>
                <a:ext cx="8382000" cy="762000"/>
              </a:xfrm>
              <a:prstGeom prst="rect">
                <a:avLst/>
              </a:prstGeom>
            </p:spPr>
            <p:txBody>
              <a:bodyPr vert="horz">
                <a:normAutofit fontScale="925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The cube root of a number is equivalent to having an exponent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sz="22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CA" sz="2200" dirty="0"/>
              </a:p>
            </p:txBody>
          </p:sp>
        </mc:Choice>
        <mc:Fallback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EFFF5FAF-2A91-4E3B-858D-2825807856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323844"/>
                <a:ext cx="8382000" cy="762000"/>
              </a:xfrm>
              <a:prstGeom prst="rect">
                <a:avLst/>
              </a:prstGeom>
              <a:blipFill>
                <a:blip r:embed="rId18"/>
                <a:stretch>
                  <a:fillRect l="-14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F2DF5ABC-20F3-42B1-8F61-D504394FE8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77834"/>
              </p:ext>
            </p:extLst>
          </p:nvPr>
        </p:nvGraphicFramePr>
        <p:xfrm>
          <a:off x="2435225" y="2933444"/>
          <a:ext cx="8016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160" imgH="228600" progId="Equation.DSMT4">
                  <p:embed/>
                </p:oleObj>
              </mc:Choice>
              <mc:Fallback>
                <p:oleObj name="Equation" r:id="rId19" imgW="317160" imgH="2286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2933444"/>
                        <a:ext cx="801688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1DB7490-E29F-4004-9391-3DD597FA67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156490"/>
              </p:ext>
            </p:extLst>
          </p:nvPr>
        </p:nvGraphicFramePr>
        <p:xfrm>
          <a:off x="3124200" y="2704844"/>
          <a:ext cx="96202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880" imgH="317160" progId="Equation.DSMT4">
                  <p:embed/>
                </p:oleObj>
              </mc:Choice>
              <mc:Fallback>
                <p:oleObj name="Equation" r:id="rId21" imgW="380880" imgH="31716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704844"/>
                        <a:ext cx="962025" cy="80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54DF79B-3A71-4BC0-B10A-0927BF988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712563"/>
              </p:ext>
            </p:extLst>
          </p:nvPr>
        </p:nvGraphicFramePr>
        <p:xfrm>
          <a:off x="4038600" y="3009644"/>
          <a:ext cx="60960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41200" imgH="177480" progId="Equation.DSMT4">
                  <p:embed/>
                </p:oleObj>
              </mc:Choice>
              <mc:Fallback>
                <p:oleObj name="Equation" r:id="rId23" imgW="24120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1DB7490-E29F-4004-9391-3DD597FA67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009644"/>
                        <a:ext cx="609600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5A9D10A-7A0D-41BC-B448-FF2047E4A1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992889"/>
              </p:ext>
            </p:extLst>
          </p:nvPr>
        </p:nvGraphicFramePr>
        <p:xfrm>
          <a:off x="5410200" y="2933444"/>
          <a:ext cx="8016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160" imgH="228600" progId="Equation.DSMT4">
                  <p:embed/>
                </p:oleObj>
              </mc:Choice>
              <mc:Fallback>
                <p:oleObj name="Equation" r:id="rId25" imgW="31716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F2DF5ABC-20F3-42B1-8F61-D504394FE8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933444"/>
                        <a:ext cx="801688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6B97BB34-284A-4FEA-A740-29BEEE60DE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732303"/>
              </p:ext>
            </p:extLst>
          </p:nvPr>
        </p:nvGraphicFramePr>
        <p:xfrm>
          <a:off x="6200775" y="2704844"/>
          <a:ext cx="96202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80880" imgH="317160" progId="Equation.DSMT4">
                  <p:embed/>
                </p:oleObj>
              </mc:Choice>
              <mc:Fallback>
                <p:oleObj name="Equation" r:id="rId27" imgW="380880" imgH="3171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1DB7490-E29F-4004-9391-3DD597FA67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775" y="2704844"/>
                        <a:ext cx="962025" cy="80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8063F62-726F-4F43-BD4A-CFA2AF403F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884045"/>
              </p:ext>
            </p:extLst>
          </p:nvPr>
        </p:nvGraphicFramePr>
        <p:xfrm>
          <a:off x="7086600" y="3049331"/>
          <a:ext cx="6096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41200" imgH="164880" progId="Equation.DSMT4">
                  <p:embed/>
                </p:oleObj>
              </mc:Choice>
              <mc:Fallback>
                <p:oleObj name="Equation" r:id="rId29" imgW="24120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54DF79B-3A71-4BC0-B10A-0927BF9884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049331"/>
                        <a:ext cx="60960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123FD123-579B-42A2-B197-4CFF38D80B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982291"/>
              </p:ext>
            </p:extLst>
          </p:nvPr>
        </p:nvGraphicFramePr>
        <p:xfrm>
          <a:off x="374650" y="4305044"/>
          <a:ext cx="1892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892160" imgH="876240" progId="Equation.DSMT4">
                  <p:embed/>
                </p:oleObj>
              </mc:Choice>
              <mc:Fallback>
                <p:oleObj name="Equation" r:id="rId31" imgW="1892160" imgH="8762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F84FD88-D4D0-45F9-893A-C92B0614DE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4305044"/>
                        <a:ext cx="18923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7733B9FA-3014-4EB6-BF98-E09A5533535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3771644"/>
                <a:ext cx="8763000" cy="762000"/>
              </a:xfrm>
              <a:prstGeom prst="rect">
                <a:avLst/>
              </a:prstGeom>
            </p:spPr>
            <p:txBody>
              <a:bodyPr vert="horz">
                <a:normAutofit fontScale="925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The fourth root of a number is equivalent to having an exponent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sz="22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CA" sz="2200" dirty="0"/>
              </a:p>
            </p:txBody>
          </p:sp>
        </mc:Choice>
        <mc:Fallback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7733B9FA-3014-4EB6-BF98-E09A553353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771644"/>
                <a:ext cx="8763000" cy="762000"/>
              </a:xfrm>
              <a:prstGeom prst="rect">
                <a:avLst/>
              </a:prstGeom>
              <a:blipFill>
                <a:blip r:embed="rId33"/>
                <a:stretch>
                  <a:fillRect l="-13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E34CBA0-ABD9-4ED2-9BBE-178DB9E7ED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634940"/>
              </p:ext>
            </p:extLst>
          </p:nvPr>
        </p:nvGraphicFramePr>
        <p:xfrm>
          <a:off x="2466975" y="4381244"/>
          <a:ext cx="7381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91960" imgH="228600" progId="Equation.DSMT4">
                  <p:embed/>
                </p:oleObj>
              </mc:Choice>
              <mc:Fallback>
                <p:oleObj name="Equation" r:id="rId34" imgW="29196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F2DF5ABC-20F3-42B1-8F61-D504394FE8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4381244"/>
                        <a:ext cx="738188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40650BF-9D97-430E-B6B2-32D4AC5CF8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899178"/>
              </p:ext>
            </p:extLst>
          </p:nvPr>
        </p:nvGraphicFramePr>
        <p:xfrm>
          <a:off x="3124200" y="4152644"/>
          <a:ext cx="93027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68280" imgH="317160" progId="Equation.DSMT4">
                  <p:embed/>
                </p:oleObj>
              </mc:Choice>
              <mc:Fallback>
                <p:oleObj name="Equation" r:id="rId36" imgW="368280" imgH="3171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1DB7490-E29F-4004-9391-3DD597FA67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52644"/>
                        <a:ext cx="930275" cy="801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71CED088-B54C-430B-8F43-0661B6009B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291575"/>
              </p:ext>
            </p:extLst>
          </p:nvPr>
        </p:nvGraphicFramePr>
        <p:xfrm>
          <a:off x="4038600" y="4497131"/>
          <a:ext cx="6096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41200" imgH="164880" progId="Equation.DSMT4">
                  <p:embed/>
                </p:oleObj>
              </mc:Choice>
              <mc:Fallback>
                <p:oleObj name="Equation" r:id="rId38" imgW="24120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54DF79B-3A71-4BC0-B10A-0927BF9884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497131"/>
                        <a:ext cx="60960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483E3BB4-8F7C-4DB9-89A0-4C38C2FFE6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277043"/>
              </p:ext>
            </p:extLst>
          </p:nvPr>
        </p:nvGraphicFramePr>
        <p:xfrm>
          <a:off x="5441950" y="4381244"/>
          <a:ext cx="73818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91960" imgH="228600" progId="Equation.DSMT4">
                  <p:embed/>
                </p:oleObj>
              </mc:Choice>
              <mc:Fallback>
                <p:oleObj name="Equation" r:id="rId40" imgW="29196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5A9D10A-7A0D-41BC-B448-FF2047E4A1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950" y="4381244"/>
                        <a:ext cx="738188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4AF3070F-F1B4-4C9F-99E5-6906CF3276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878502"/>
              </p:ext>
            </p:extLst>
          </p:nvPr>
        </p:nvGraphicFramePr>
        <p:xfrm>
          <a:off x="6216650" y="4152644"/>
          <a:ext cx="93027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68280" imgH="317160" progId="Equation.DSMT4">
                  <p:embed/>
                </p:oleObj>
              </mc:Choice>
              <mc:Fallback>
                <p:oleObj name="Equation" r:id="rId42" imgW="368280" imgH="3171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6B97BB34-284A-4FEA-A740-29BEEE60DE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650" y="4152644"/>
                        <a:ext cx="930275" cy="801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2C3AAFD8-28B1-44DE-BB04-715BCEE80F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974793"/>
              </p:ext>
            </p:extLst>
          </p:nvPr>
        </p:nvGraphicFramePr>
        <p:xfrm>
          <a:off x="7086600" y="4481257"/>
          <a:ext cx="6096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41200" imgH="177480" progId="Equation.DSMT4">
                  <p:embed/>
                </p:oleObj>
              </mc:Choice>
              <mc:Fallback>
                <p:oleObj name="Equation" r:id="rId44" imgW="24120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8063F62-726F-4F43-BD4A-CFA2AF403F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481257"/>
                        <a:ext cx="60960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EBF36EF-6E5F-4AAE-8555-D34A1ACCD0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905700"/>
              </p:ext>
            </p:extLst>
          </p:nvPr>
        </p:nvGraphicFramePr>
        <p:xfrm>
          <a:off x="3048000" y="5676644"/>
          <a:ext cx="2057400" cy="952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892160" imgH="876240" progId="Equation.DSMT4">
                  <p:embed/>
                </p:oleObj>
              </mc:Choice>
              <mc:Fallback>
                <p:oleObj name="Equation" r:id="rId46" imgW="1892160" imgH="8762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123FD123-579B-42A2-B197-4CFF38D80B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676644"/>
                        <a:ext cx="2057400" cy="9527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2C4E3180-E7AE-443E-8920-818032C307A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5219444"/>
                <a:ext cx="8763000" cy="762000"/>
              </a:xfrm>
              <a:prstGeom prst="rect">
                <a:avLst/>
              </a:prstGeom>
            </p:spPr>
            <p:txBody>
              <a:bodyPr vert="horz">
                <a:normAutofit fontScale="925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200" dirty="0"/>
                  <a:t>The n</a:t>
                </a:r>
                <a:r>
                  <a:rPr lang="en-CA" sz="2200" baseline="30000" dirty="0"/>
                  <a:t>th</a:t>
                </a:r>
                <a:r>
                  <a:rPr lang="en-CA" sz="2200" dirty="0"/>
                  <a:t> root of a number is equivalent to having an exponent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sz="22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CA" sz="2200" dirty="0"/>
              </a:p>
            </p:txBody>
          </p:sp>
        </mc:Choice>
        <mc:Fallback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2C4E3180-E7AE-443E-8920-818032C307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219444"/>
                <a:ext cx="8763000" cy="762000"/>
              </a:xfrm>
              <a:prstGeom prst="rect">
                <a:avLst/>
              </a:prstGeom>
              <a:blipFill>
                <a:blip r:embed="rId48"/>
                <a:stretch>
                  <a:fillRect l="-13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3835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8B083-B2CB-4FBF-BD86-DDE2B49818A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52400"/>
            <a:ext cx="8458200" cy="8382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Without using a calculator, match each power with the value that it is equivalent to: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31935D8-0441-4ABB-9909-8B23F31DE7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665767"/>
              </p:ext>
            </p:extLst>
          </p:nvPr>
        </p:nvGraphicFramePr>
        <p:xfrm>
          <a:off x="304800" y="1066800"/>
          <a:ext cx="1828800" cy="5384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2577960" progId="Equation.DSMT4">
                  <p:embed/>
                </p:oleObj>
              </mc:Choice>
              <mc:Fallback>
                <p:oleObj name="Equation" r:id="rId2" imgW="876240" imgH="257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4800" y="1066800"/>
                        <a:ext cx="1828800" cy="53847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801DF0F-EFFE-438B-BC87-82FE4EB564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710916"/>
              </p:ext>
            </p:extLst>
          </p:nvPr>
        </p:nvGraphicFramePr>
        <p:xfrm>
          <a:off x="4876800" y="1447800"/>
          <a:ext cx="2901950" cy="4465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2031840" progId="Equation.DSMT4">
                  <p:embed/>
                </p:oleObj>
              </mc:Choice>
              <mc:Fallback>
                <p:oleObj name="Equation" r:id="rId4" imgW="1320480" imgH="20318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31935D8-0441-4ABB-9909-8B23F31DE7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76800" y="1447800"/>
                        <a:ext cx="2901950" cy="44656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5616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7EA78-A1AB-4327-AAC8-394015FBB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487362"/>
          </a:xfrm>
        </p:spPr>
        <p:txBody>
          <a:bodyPr>
            <a:normAutofit fontScale="90000"/>
          </a:bodyPr>
          <a:lstStyle/>
          <a:p>
            <a:r>
              <a:rPr lang="en-CA" dirty="0"/>
              <a:t>Simplifying Radicals and fractional exponents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C12C6-B43B-45CC-8D4F-5788AFCF4A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762000"/>
            <a:ext cx="8686800" cy="838200"/>
          </a:xfrm>
        </p:spPr>
        <p:txBody>
          <a:bodyPr/>
          <a:lstStyle/>
          <a:p>
            <a:r>
              <a:rPr lang="en-CA" dirty="0"/>
              <a:t>To simplify or get rid of a square root, you will need to multiply two equivalent roots 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9B9BAA3-023B-4646-8E1A-F634D841D2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948777"/>
              </p:ext>
            </p:extLst>
          </p:nvPr>
        </p:nvGraphicFramePr>
        <p:xfrm>
          <a:off x="304800" y="1676400"/>
          <a:ext cx="15621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609480" progId="Equation.DSMT4">
                  <p:embed/>
                </p:oleObj>
              </mc:Choice>
              <mc:Fallback>
                <p:oleObj name="Equation" r:id="rId2" imgW="2070000" imgH="60948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676400"/>
                        <a:ext cx="156210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AFFD966D-8C73-46D8-B925-6FEC4A2224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36724"/>
              </p:ext>
            </p:extLst>
          </p:nvPr>
        </p:nvGraphicFramePr>
        <p:xfrm>
          <a:off x="1905000" y="1676400"/>
          <a:ext cx="9715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609480" progId="Equation.DSMT4">
                  <p:embed/>
                </p:oleObj>
              </mc:Choice>
              <mc:Fallback>
                <p:oleObj name="Equation" r:id="rId4" imgW="1295280" imgH="60948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76400"/>
                        <a:ext cx="97155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A8423EB6-6020-4E7E-BE36-60F7A1B35A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135142"/>
              </p:ext>
            </p:extLst>
          </p:nvPr>
        </p:nvGraphicFramePr>
        <p:xfrm>
          <a:off x="533400" y="2286000"/>
          <a:ext cx="197326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16120" imgH="609480" progId="Equation.DSMT4">
                  <p:embed/>
                </p:oleObj>
              </mc:Choice>
              <mc:Fallback>
                <p:oleObj name="Equation" r:id="rId6" imgW="2616120" imgH="6094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86000"/>
                        <a:ext cx="1973263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C333E902-C4A5-4038-968F-E2B3AE292B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655472"/>
              </p:ext>
            </p:extLst>
          </p:nvPr>
        </p:nvGraphicFramePr>
        <p:xfrm>
          <a:off x="2647950" y="2354263"/>
          <a:ext cx="5857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0" imgH="520560" progId="Equation.DSMT4">
                  <p:embed/>
                </p:oleObj>
              </mc:Choice>
              <mc:Fallback>
                <p:oleObj name="Equation" r:id="rId8" imgW="774360" imgH="52056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7950" y="2354263"/>
                        <a:ext cx="58578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5BF26AF8-D178-4528-A197-39D1D58B0B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032909"/>
              </p:ext>
            </p:extLst>
          </p:nvPr>
        </p:nvGraphicFramePr>
        <p:xfrm>
          <a:off x="3019425" y="1752600"/>
          <a:ext cx="485775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640" imgH="406080" progId="Equation.DSMT4">
                  <p:embed/>
                </p:oleObj>
              </mc:Choice>
              <mc:Fallback>
                <p:oleObj name="Equation" r:id="rId10" imgW="647640" imgH="40608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425" y="1752600"/>
                        <a:ext cx="485775" cy="306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0685AAAE-36B0-4F08-83BF-BF134DFCCDFB}"/>
              </a:ext>
            </a:extLst>
          </p:cNvPr>
          <p:cNvGrpSpPr/>
          <p:nvPr/>
        </p:nvGrpSpPr>
        <p:grpSpPr>
          <a:xfrm>
            <a:off x="4496292" y="1388315"/>
            <a:ext cx="4343400" cy="1012686"/>
            <a:chOff x="4419600" y="1524000"/>
            <a:chExt cx="4343400" cy="101268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C4B5442-1BA4-4672-949D-D667E6B55E94}"/>
                </a:ext>
              </a:extLst>
            </p:cNvPr>
            <p:cNvSpPr txBox="1"/>
            <p:nvPr/>
          </p:nvSpPr>
          <p:spPr>
            <a:xfrm>
              <a:off x="4800600" y="1524000"/>
              <a:ext cx="335700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200" dirty="0">
                  <a:solidFill>
                    <a:srgbClr val="FF0000"/>
                  </a:solidFill>
                </a:rPr>
                <a:t>Review: Exponent Rules</a:t>
              </a:r>
              <a:br>
                <a:rPr lang="en-CA" sz="2200" dirty="0">
                  <a:solidFill>
                    <a:srgbClr val="FF0000"/>
                  </a:solidFill>
                </a:rPr>
              </a:br>
              <a:r>
                <a:rPr lang="en-CA" sz="2200" dirty="0">
                  <a:solidFill>
                    <a:srgbClr val="FF0000"/>
                  </a:solidFill>
                </a:rPr>
                <a:t> 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306D77A-4924-4A20-8CF0-2838FB98C968}"/>
                </a:ext>
              </a:extLst>
            </p:cNvPr>
            <p:cNvSpPr txBox="1"/>
            <p:nvPr/>
          </p:nvSpPr>
          <p:spPr>
            <a:xfrm>
              <a:off x="4419600" y="1828800"/>
              <a:ext cx="4343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000" dirty="0">
                  <a:solidFill>
                    <a:srgbClr val="FF0000"/>
                  </a:solidFill>
                </a:rPr>
                <a:t>When multiplying two powers with the same base, add the exponents</a:t>
              </a:r>
            </a:p>
          </p:txBody>
        </p:sp>
      </p:grpSp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D4AB0D38-3546-4E44-9949-5FF1A78878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760802"/>
              </p:ext>
            </p:extLst>
          </p:nvPr>
        </p:nvGraphicFramePr>
        <p:xfrm>
          <a:off x="5486892" y="2378915"/>
          <a:ext cx="2136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831760" imgH="520560" progId="Equation.DSMT4">
                  <p:embed/>
                </p:oleObj>
              </mc:Choice>
              <mc:Fallback>
                <p:oleObj name="Equation" r:id="rId12" imgW="2831760" imgH="52056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A8423EB6-6020-4E7E-BE36-60F7A1B35A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892" y="2378915"/>
                        <a:ext cx="2136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183B1B3-BF02-4A8C-97EE-07693CA82BCD}"/>
              </a:ext>
            </a:extLst>
          </p:cNvPr>
          <p:cNvSpPr txBox="1">
            <a:spLocks/>
          </p:cNvSpPr>
          <p:nvPr/>
        </p:nvSpPr>
        <p:spPr>
          <a:xfrm>
            <a:off x="76200" y="2895600"/>
            <a:ext cx="8686800" cy="838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To simplify or get rid of a cube root, you will need to multiply three equivalent cube roots </a:t>
            </a:r>
          </a:p>
        </p:txBody>
      </p:sp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D09F22B6-520E-4246-B6B6-FF6E9047E0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051916"/>
              </p:ext>
            </p:extLst>
          </p:nvPr>
        </p:nvGraphicFramePr>
        <p:xfrm>
          <a:off x="150813" y="3886200"/>
          <a:ext cx="26289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11480" imgH="609480" progId="Equation.DSMT4">
                  <p:embed/>
                </p:oleObj>
              </mc:Choice>
              <mc:Fallback>
                <p:oleObj name="Equation" r:id="rId14" imgW="3111480" imgH="609480" progId="Equation.DSMT4">
                  <p:embed/>
                  <p:pic>
                    <p:nvPicPr>
                      <p:cNvPr id="410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3" y="3886200"/>
                        <a:ext cx="2628900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C4B214C6-1AE7-4044-85F9-A9D3037A0C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439716"/>
              </p:ext>
            </p:extLst>
          </p:nvPr>
        </p:nvGraphicFramePr>
        <p:xfrm>
          <a:off x="2759075" y="3886200"/>
          <a:ext cx="16605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55520" imgH="609480" progId="Equation.DSMT4">
                  <p:embed/>
                </p:oleObj>
              </mc:Choice>
              <mc:Fallback>
                <p:oleObj name="Equation" r:id="rId16" imgW="1955520" imgH="609480" progId="Equation.DSMT4">
                  <p:embed/>
                  <p:pic>
                    <p:nvPicPr>
                      <p:cNvPr id="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075" y="3886200"/>
                        <a:ext cx="166052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7B6E3D12-C0FA-4A9E-A667-423B395079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239256"/>
              </p:ext>
            </p:extLst>
          </p:nvPr>
        </p:nvGraphicFramePr>
        <p:xfrm>
          <a:off x="533400" y="4572000"/>
          <a:ext cx="283527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759120" imgH="609480" progId="Equation.DSMT4">
                  <p:embed/>
                </p:oleObj>
              </mc:Choice>
              <mc:Fallback>
                <p:oleObj name="Equation" r:id="rId18" imgW="3759120" imgH="6094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572000"/>
                        <a:ext cx="283527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CED3CB4A-8860-4045-AC3D-5C06ACE644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07598"/>
              </p:ext>
            </p:extLst>
          </p:nvPr>
        </p:nvGraphicFramePr>
        <p:xfrm>
          <a:off x="3505200" y="4640263"/>
          <a:ext cx="5857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74360" imgH="520560" progId="Equation.DSMT4">
                  <p:embed/>
                </p:oleObj>
              </mc:Choice>
              <mc:Fallback>
                <p:oleObj name="Equation" r:id="rId20" imgW="774360" imgH="52056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640263"/>
                        <a:ext cx="58578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A2D1B0ED-494B-436C-8A19-259CE36CF7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015758"/>
              </p:ext>
            </p:extLst>
          </p:nvPr>
        </p:nvGraphicFramePr>
        <p:xfrm>
          <a:off x="4554538" y="4000500"/>
          <a:ext cx="55086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47640" imgH="406080" progId="Equation.DSMT4">
                  <p:embed/>
                </p:oleObj>
              </mc:Choice>
              <mc:Fallback>
                <p:oleObj name="Equation" r:id="rId22" imgW="647640" imgH="406080" progId="Equation.DSMT4">
                  <p:embed/>
                  <p:pic>
                    <p:nvPicPr>
                      <p:cNvPr id="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4538" y="4000500"/>
                        <a:ext cx="55086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FAF22388-8C52-4486-A70C-723E841B4B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282428"/>
              </p:ext>
            </p:extLst>
          </p:nvPr>
        </p:nvGraphicFramePr>
        <p:xfrm>
          <a:off x="381000" y="6096000"/>
          <a:ext cx="374491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431960" imgH="609480" progId="Equation.DSMT4">
                  <p:embed/>
                </p:oleObj>
              </mc:Choice>
              <mc:Fallback>
                <p:oleObj name="Equation" r:id="rId24" imgW="4431960" imgH="609480" progId="Equation.DSMT4">
                  <p:embed/>
                  <p:pic>
                    <p:nvPicPr>
                      <p:cNvPr id="1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6096000"/>
                        <a:ext cx="3744913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>
            <a:extLst>
              <a:ext uri="{FF2B5EF4-FFF2-40B4-BE49-F238E27FC236}">
                <a16:creationId xmlns:a16="http://schemas.microsoft.com/office/drawing/2014/main" id="{80CD32B8-CF5F-4371-99D7-F70E5B77F3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946730"/>
              </p:ext>
            </p:extLst>
          </p:nvPr>
        </p:nvGraphicFramePr>
        <p:xfrm>
          <a:off x="4278313" y="6096000"/>
          <a:ext cx="827087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77760" imgH="672840" progId="Equation.DSMT4">
                  <p:embed/>
                </p:oleObj>
              </mc:Choice>
              <mc:Fallback>
                <p:oleObj name="Equation" r:id="rId26" imgW="977760" imgH="672840" progId="Equation.DSMT4">
                  <p:embed/>
                  <p:pic>
                    <p:nvPicPr>
                      <p:cNvPr id="1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313" y="6096000"/>
                        <a:ext cx="827087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8DE9D77-A65A-4171-83BB-DFE350A338B3}"/>
              </a:ext>
            </a:extLst>
          </p:cNvPr>
          <p:cNvSpPr txBox="1">
            <a:spLocks/>
          </p:cNvSpPr>
          <p:nvPr/>
        </p:nvSpPr>
        <p:spPr>
          <a:xfrm>
            <a:off x="76200" y="5181600"/>
            <a:ext cx="8153400" cy="91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Suppose the nth root was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“5”, you will need five factors to cancel out the root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A8E616BB-2E38-461E-A645-4057F124B9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696873"/>
              </p:ext>
            </p:extLst>
          </p:nvPr>
        </p:nvGraphicFramePr>
        <p:xfrm>
          <a:off x="5345113" y="6324600"/>
          <a:ext cx="677863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99920" imgH="291960" progId="Equation.DSMT4">
                  <p:embed/>
                </p:oleObj>
              </mc:Choice>
              <mc:Fallback>
                <p:oleObj name="Equation" r:id="rId28" imgW="799920" imgH="291960" progId="Equation.DSMT4">
                  <p:embed/>
                  <p:pic>
                    <p:nvPicPr>
                      <p:cNvPr id="2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113" y="6324600"/>
                        <a:ext cx="677863" cy="246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130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272928"/>
              </p:ext>
            </p:extLst>
          </p:nvPr>
        </p:nvGraphicFramePr>
        <p:xfrm>
          <a:off x="415925" y="1533525"/>
          <a:ext cx="35623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216320" imgH="711000" progId="Equation.DSMT4">
                  <p:embed/>
                </p:oleObj>
              </mc:Choice>
              <mc:Fallback>
                <p:oleObj name="Equation" r:id="rId3" imgW="4216320" imgH="711000" progId="Equation.DSMT4">
                  <p:embed/>
                  <p:pic>
                    <p:nvPicPr>
                      <p:cNvPr id="2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" y="1533525"/>
                        <a:ext cx="356235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/>
          <p:cNvSpPr txBox="1">
            <a:spLocks/>
          </p:cNvSpPr>
          <p:nvPr/>
        </p:nvSpPr>
        <p:spPr>
          <a:xfrm>
            <a:off x="228600" y="152400"/>
            <a:ext cx="8153400" cy="121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CA" sz="2400" dirty="0"/>
              <a:t>If 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have more factors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than the roots, then take out the factors that can be simplified and then leave the remaining factors inside the radical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49300" y="1676400"/>
            <a:ext cx="1600200" cy="38100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10198"/>
              </p:ext>
            </p:extLst>
          </p:nvPr>
        </p:nvGraphicFramePr>
        <p:xfrm>
          <a:off x="4038600" y="1524000"/>
          <a:ext cx="24257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69920" imgH="774360" progId="Equation.DSMT4">
                  <p:embed/>
                </p:oleObj>
              </mc:Choice>
              <mc:Fallback>
                <p:oleObj name="Equation" r:id="rId5" imgW="2869920" imgH="774360" progId="Equation.DSMT4">
                  <p:embed/>
                  <p:pic>
                    <p:nvPicPr>
                      <p:cNvPr id="2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524000"/>
                        <a:ext cx="2425700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52137"/>
              </p:ext>
            </p:extLst>
          </p:nvPr>
        </p:nvGraphicFramePr>
        <p:xfrm>
          <a:off x="6527800" y="1524000"/>
          <a:ext cx="14605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26920" imgH="774360" progId="Equation.DSMT4">
                  <p:embed/>
                </p:oleObj>
              </mc:Choice>
              <mc:Fallback>
                <p:oleObj name="Equation" r:id="rId7" imgW="1726920" imgH="774360" progId="Equation.DSMT4">
                  <p:embed/>
                  <p:pic>
                    <p:nvPicPr>
                      <p:cNvPr id="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1524000"/>
                        <a:ext cx="1460500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">
            <a:extLst>
              <a:ext uri="{FF2B5EF4-FFF2-40B4-BE49-F238E27FC236}">
                <a16:creationId xmlns:a16="http://schemas.microsoft.com/office/drawing/2014/main" id="{7D1D1F0E-B307-417E-A412-23983EFCC6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939798"/>
              </p:ext>
            </p:extLst>
          </p:nvPr>
        </p:nvGraphicFramePr>
        <p:xfrm>
          <a:off x="457200" y="2819400"/>
          <a:ext cx="317658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759120" imgH="609480" progId="Equation.DSMT4">
                  <p:embed/>
                </p:oleObj>
              </mc:Choice>
              <mc:Fallback>
                <p:oleObj name="Equation" r:id="rId9" imgW="3759120" imgH="609480" progId="Equation.DSMT4">
                  <p:embed/>
                  <p:pic>
                    <p:nvPicPr>
                      <p:cNvPr id="2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819400"/>
                        <a:ext cx="3176587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ounded Rectangle 24">
            <a:extLst>
              <a:ext uri="{FF2B5EF4-FFF2-40B4-BE49-F238E27FC236}">
                <a16:creationId xmlns:a16="http://schemas.microsoft.com/office/drawing/2014/main" id="{A054A92F-B230-4095-AFDB-3C301BC240A2}"/>
              </a:ext>
            </a:extLst>
          </p:cNvPr>
          <p:cNvSpPr/>
          <p:nvPr/>
        </p:nvSpPr>
        <p:spPr>
          <a:xfrm>
            <a:off x="685800" y="2971800"/>
            <a:ext cx="2057400" cy="38100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3" name="Object 3">
            <a:extLst>
              <a:ext uri="{FF2B5EF4-FFF2-40B4-BE49-F238E27FC236}">
                <a16:creationId xmlns:a16="http://schemas.microsoft.com/office/drawing/2014/main" id="{8CBD3F21-DCD7-4684-B50A-A36F7609F2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32917"/>
              </p:ext>
            </p:extLst>
          </p:nvPr>
        </p:nvGraphicFramePr>
        <p:xfrm>
          <a:off x="3886200" y="2819400"/>
          <a:ext cx="1652588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55520" imgH="672840" progId="Equation.DSMT4">
                  <p:embed/>
                </p:oleObj>
              </mc:Choice>
              <mc:Fallback>
                <p:oleObj name="Equation" r:id="rId11" imgW="1955520" imgH="672840" progId="Equation.DSMT4">
                  <p:embed/>
                  <p:pic>
                    <p:nvPicPr>
                      <p:cNvPr id="41" name="Object 3">
                        <a:extLst>
                          <a:ext uri="{FF2B5EF4-FFF2-40B4-BE49-F238E27FC236}">
                            <a16:creationId xmlns:a16="http://schemas.microsoft.com/office/drawing/2014/main" id="{7D1D1F0E-B307-417E-A412-23983EFCC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819400"/>
                        <a:ext cx="1652588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">
            <a:extLst>
              <a:ext uri="{FF2B5EF4-FFF2-40B4-BE49-F238E27FC236}">
                <a16:creationId xmlns:a16="http://schemas.microsoft.com/office/drawing/2014/main" id="{D7367866-C373-4D2C-9335-6DC01422EE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3924"/>
              </p:ext>
            </p:extLst>
          </p:nvPr>
        </p:nvGraphicFramePr>
        <p:xfrm>
          <a:off x="5715000" y="2819400"/>
          <a:ext cx="1169987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84200" imgH="888840" progId="Equation.DSMT4">
                  <p:embed/>
                </p:oleObj>
              </mc:Choice>
              <mc:Fallback>
                <p:oleObj name="Equation" r:id="rId13" imgW="1384200" imgH="888840" progId="Equation.DSMT4">
                  <p:embed/>
                  <p:pic>
                    <p:nvPicPr>
                      <p:cNvPr id="43" name="Object 3">
                        <a:extLst>
                          <a:ext uri="{FF2B5EF4-FFF2-40B4-BE49-F238E27FC236}">
                            <a16:creationId xmlns:a16="http://schemas.microsoft.com/office/drawing/2014/main" id="{8CBD3F21-DCD7-4684-B50A-A36F7609F2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819400"/>
                        <a:ext cx="1169987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">
            <a:extLst>
              <a:ext uri="{FF2B5EF4-FFF2-40B4-BE49-F238E27FC236}">
                <a16:creationId xmlns:a16="http://schemas.microsoft.com/office/drawing/2014/main" id="{1B1C286D-3882-4038-A96B-C30C6E7B2C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507505"/>
              </p:ext>
            </p:extLst>
          </p:nvPr>
        </p:nvGraphicFramePr>
        <p:xfrm>
          <a:off x="228600" y="3886200"/>
          <a:ext cx="37369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419360" imgH="672840" progId="Equation.DSMT4">
                  <p:embed/>
                </p:oleObj>
              </mc:Choice>
              <mc:Fallback>
                <p:oleObj name="Equation" r:id="rId15" imgW="4419360" imgH="672840" progId="Equation.DSMT4">
                  <p:embed/>
                  <p:pic>
                    <p:nvPicPr>
                      <p:cNvPr id="41" name="Object 3">
                        <a:extLst>
                          <a:ext uri="{FF2B5EF4-FFF2-40B4-BE49-F238E27FC236}">
                            <a16:creationId xmlns:a16="http://schemas.microsoft.com/office/drawing/2014/main" id="{7D1D1F0E-B307-417E-A412-23983EFCC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886200"/>
                        <a:ext cx="3736975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">
            <a:extLst>
              <a:ext uri="{FF2B5EF4-FFF2-40B4-BE49-F238E27FC236}">
                <a16:creationId xmlns:a16="http://schemas.microsoft.com/office/drawing/2014/main" id="{F1B72939-C92F-4C98-804F-4A30302580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290295"/>
              </p:ext>
            </p:extLst>
          </p:nvPr>
        </p:nvGraphicFramePr>
        <p:xfrm>
          <a:off x="4114800" y="3886200"/>
          <a:ext cx="16859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93680" imgH="672840" progId="Equation.DSMT4">
                  <p:embed/>
                </p:oleObj>
              </mc:Choice>
              <mc:Fallback>
                <p:oleObj name="Equation" r:id="rId17" imgW="1993680" imgH="672840" progId="Equation.DSMT4">
                  <p:embed/>
                  <p:pic>
                    <p:nvPicPr>
                      <p:cNvPr id="45" name="Object 3">
                        <a:extLst>
                          <a:ext uri="{FF2B5EF4-FFF2-40B4-BE49-F238E27FC236}">
                            <a16:creationId xmlns:a16="http://schemas.microsoft.com/office/drawing/2014/main" id="{1B1C286D-3882-4038-A96B-C30C6E7B2C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886200"/>
                        <a:ext cx="1685925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3">
            <a:extLst>
              <a:ext uri="{FF2B5EF4-FFF2-40B4-BE49-F238E27FC236}">
                <a16:creationId xmlns:a16="http://schemas.microsoft.com/office/drawing/2014/main" id="{76EEE6CD-B6C6-47B3-A2D9-09DA79D893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6307126"/>
              </p:ext>
            </p:extLst>
          </p:nvPr>
        </p:nvGraphicFramePr>
        <p:xfrm>
          <a:off x="3657600" y="4572000"/>
          <a:ext cx="3509963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52600" imgH="672840" progId="Equation.DSMT4">
                  <p:embed/>
                </p:oleObj>
              </mc:Choice>
              <mc:Fallback>
                <p:oleObj name="Equation" r:id="rId19" imgW="4152600" imgH="672840" progId="Equation.DSMT4">
                  <p:embed/>
                  <p:pic>
                    <p:nvPicPr>
                      <p:cNvPr id="46" name="Object 3">
                        <a:extLst>
                          <a:ext uri="{FF2B5EF4-FFF2-40B4-BE49-F238E27FC236}">
                            <a16:creationId xmlns:a16="http://schemas.microsoft.com/office/drawing/2014/main" id="{F1B72939-C92F-4C98-804F-4A30302580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572000"/>
                        <a:ext cx="3509963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3">
            <a:extLst>
              <a:ext uri="{FF2B5EF4-FFF2-40B4-BE49-F238E27FC236}">
                <a16:creationId xmlns:a16="http://schemas.microsoft.com/office/drawing/2014/main" id="{CF7F31CE-8A46-4979-ACC0-FE62960E40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783483"/>
              </p:ext>
            </p:extLst>
          </p:nvPr>
        </p:nvGraphicFramePr>
        <p:xfrm>
          <a:off x="3692525" y="5265738"/>
          <a:ext cx="3089275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657600" imgH="1015920" progId="Equation.DSMT4">
                  <p:embed/>
                </p:oleObj>
              </mc:Choice>
              <mc:Fallback>
                <p:oleObj name="Equation" r:id="rId21" imgW="3657600" imgH="1015920" progId="Equation.DSMT4">
                  <p:embed/>
                  <p:pic>
                    <p:nvPicPr>
                      <p:cNvPr id="47" name="Object 3">
                        <a:extLst>
                          <a:ext uri="{FF2B5EF4-FFF2-40B4-BE49-F238E27FC236}">
                            <a16:creationId xmlns:a16="http://schemas.microsoft.com/office/drawing/2014/main" id="{76EEE6CD-B6C6-47B3-A2D9-09DA79D893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525" y="5265738"/>
                        <a:ext cx="3089275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3">
            <a:extLst>
              <a:ext uri="{FF2B5EF4-FFF2-40B4-BE49-F238E27FC236}">
                <a16:creationId xmlns:a16="http://schemas.microsoft.com/office/drawing/2014/main" id="{3C983033-7E5B-4EB8-845D-11BA55827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154257"/>
              </p:ext>
            </p:extLst>
          </p:nvPr>
        </p:nvGraphicFramePr>
        <p:xfrm>
          <a:off x="3733800" y="6096000"/>
          <a:ext cx="2262188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79480" imgH="1015920" progId="Equation.DSMT4">
                  <p:embed/>
                </p:oleObj>
              </mc:Choice>
              <mc:Fallback>
                <p:oleObj name="Equation" r:id="rId23" imgW="2679480" imgH="1015920" progId="Equation.DSMT4">
                  <p:embed/>
                  <p:pic>
                    <p:nvPicPr>
                      <p:cNvPr id="48" name="Object 3">
                        <a:extLst>
                          <a:ext uri="{FF2B5EF4-FFF2-40B4-BE49-F238E27FC236}">
                            <a16:creationId xmlns:a16="http://schemas.microsoft.com/office/drawing/2014/main" id="{CF7F31CE-8A46-4979-ACC0-FE62960E40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6096000"/>
                        <a:ext cx="2262188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42" grpId="0" animBg="1"/>
      <p:bldP spid="4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10600" cy="685800"/>
          </a:xfrm>
        </p:spPr>
        <p:txBody>
          <a:bodyPr>
            <a:normAutofit/>
          </a:bodyPr>
          <a:lstStyle/>
          <a:p>
            <a:r>
              <a:rPr lang="en-CA" sz="2500" dirty="0"/>
              <a:t>Ex: Simplify each entire radical to a mixed radical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891700"/>
              </p:ext>
            </p:extLst>
          </p:nvPr>
        </p:nvGraphicFramePr>
        <p:xfrm>
          <a:off x="219075" y="838200"/>
          <a:ext cx="183515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86000" imgH="736560" progId="Equation.DSMT4">
                  <p:embed/>
                </p:oleObj>
              </mc:Choice>
              <mc:Fallback>
                <p:oleObj name="Equation" r:id="rId3" imgW="2286000" imgH="73656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838200"/>
                        <a:ext cx="1835150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195875"/>
              </p:ext>
            </p:extLst>
          </p:nvPr>
        </p:nvGraphicFramePr>
        <p:xfrm>
          <a:off x="4348163" y="762000"/>
          <a:ext cx="340677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241520" imgH="736560" progId="Equation.DSMT4">
                  <p:embed/>
                </p:oleObj>
              </mc:Choice>
              <mc:Fallback>
                <p:oleObj name="Equation" r:id="rId5" imgW="4241520" imgH="73656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8163" y="762000"/>
                        <a:ext cx="3406775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604320"/>
              </p:ext>
            </p:extLst>
          </p:nvPr>
        </p:nvGraphicFramePr>
        <p:xfrm>
          <a:off x="304800" y="1735138"/>
          <a:ext cx="2312988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14600" imgH="596880" progId="Equation.DSMT4">
                  <p:embed/>
                </p:oleObj>
              </mc:Choice>
              <mc:Fallback>
                <p:oleObj name="Equation" r:id="rId7" imgW="2514600" imgH="596880" progId="Equation.DSMT4">
                  <p:embed/>
                  <p:pic>
                    <p:nvPicPr>
                      <p:cNvPr id="51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735138"/>
                        <a:ext cx="2312988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166567"/>
              </p:ext>
            </p:extLst>
          </p:nvPr>
        </p:nvGraphicFramePr>
        <p:xfrm>
          <a:off x="300037" y="2573338"/>
          <a:ext cx="198596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8920" imgH="545760" progId="Equation.DSMT4">
                  <p:embed/>
                </p:oleObj>
              </mc:Choice>
              <mc:Fallback>
                <p:oleObj name="Equation" r:id="rId9" imgW="2158920" imgH="54576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" y="2573338"/>
                        <a:ext cx="1985963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2400" y="3124200"/>
            <a:ext cx="4267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A cube root means that you need a perfect cube to take it out of the root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" y="4191000"/>
            <a:ext cx="38862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If you have too many factors,</a:t>
            </a:r>
          </a:p>
          <a:p>
            <a:r>
              <a:rPr lang="en-CA" sz="2100" dirty="0">
                <a:solidFill>
                  <a:srgbClr val="FF0000"/>
                </a:solidFill>
              </a:rPr>
              <a:t>combine three together and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leave the rest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60641"/>
              </p:ext>
            </p:extLst>
          </p:nvPr>
        </p:nvGraphicFramePr>
        <p:xfrm>
          <a:off x="4376738" y="1524000"/>
          <a:ext cx="380682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40000" imgH="596880" progId="Equation.DSMT4">
                  <p:embed/>
                </p:oleObj>
              </mc:Choice>
              <mc:Fallback>
                <p:oleObj name="Equation" r:id="rId11" imgW="4140000" imgH="59688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738" y="1524000"/>
                        <a:ext cx="3806825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068640"/>
              </p:ext>
            </p:extLst>
          </p:nvPr>
        </p:nvGraphicFramePr>
        <p:xfrm>
          <a:off x="4343400" y="2347912"/>
          <a:ext cx="380682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40000" imgH="596880" progId="Equation.DSMT4">
                  <p:embed/>
                </p:oleObj>
              </mc:Choice>
              <mc:Fallback>
                <p:oleObj name="Equation" r:id="rId13" imgW="4140000" imgH="59688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347912"/>
                        <a:ext cx="3806825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017319"/>
              </p:ext>
            </p:extLst>
          </p:nvPr>
        </p:nvGraphicFramePr>
        <p:xfrm>
          <a:off x="4392612" y="3124200"/>
          <a:ext cx="3455988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759120" imgH="596880" progId="Equation.DSMT4">
                  <p:embed/>
                </p:oleObj>
              </mc:Choice>
              <mc:Fallback>
                <p:oleObj name="Equation" r:id="rId15" imgW="3759120" imgH="59688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612" y="3124200"/>
                        <a:ext cx="3455988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741096"/>
              </p:ext>
            </p:extLst>
          </p:nvPr>
        </p:nvGraphicFramePr>
        <p:xfrm>
          <a:off x="4679950" y="3276600"/>
          <a:ext cx="5016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45760" imgH="380880" progId="Equation.DSMT4">
                  <p:embed/>
                </p:oleObj>
              </mc:Choice>
              <mc:Fallback>
                <p:oleObj name="Equation" r:id="rId17" imgW="545760" imgH="38088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950" y="3276600"/>
                        <a:ext cx="50165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271942"/>
              </p:ext>
            </p:extLst>
          </p:nvPr>
        </p:nvGraphicFramePr>
        <p:xfrm>
          <a:off x="5226050" y="3352800"/>
          <a:ext cx="488950" cy="25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33160" imgH="279360" progId="Equation.DSMT4">
                  <p:embed/>
                </p:oleObj>
              </mc:Choice>
              <mc:Fallback>
                <p:oleObj name="Equation" r:id="rId19" imgW="533160" imgH="279360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050" y="3352800"/>
                        <a:ext cx="488950" cy="255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732188"/>
              </p:ext>
            </p:extLst>
          </p:nvPr>
        </p:nvGraphicFramePr>
        <p:xfrm>
          <a:off x="5818188" y="3200400"/>
          <a:ext cx="7350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99920" imgH="469800" progId="Equation.DSMT4">
                  <p:embed/>
                </p:oleObj>
              </mc:Choice>
              <mc:Fallback>
                <p:oleObj name="Equation" r:id="rId21" imgW="799920" imgH="469800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188" y="3200400"/>
                        <a:ext cx="735012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71A1CEA8-2D39-4189-BD8E-150E4BCD57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968653"/>
              </p:ext>
            </p:extLst>
          </p:nvPr>
        </p:nvGraphicFramePr>
        <p:xfrm>
          <a:off x="4267200" y="4114800"/>
          <a:ext cx="157003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55520" imgH="736560" progId="Equation.DSMT4">
                  <p:embed/>
                </p:oleObj>
              </mc:Choice>
              <mc:Fallback>
                <p:oleObj name="Equation" r:id="rId23" imgW="1955520" imgH="736560" progId="Equation.DSMT4">
                  <p:embed/>
                  <p:pic>
                    <p:nvPicPr>
                      <p:cNvPr id="17" name="Object 2">
                        <a:extLst>
                          <a:ext uri="{FF2B5EF4-FFF2-40B4-BE49-F238E27FC236}">
                            <a16:creationId xmlns:a16="http://schemas.microsoft.com/office/drawing/2014/main" id="{71A1CEA8-2D39-4189-BD8E-150E4BCD57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114800"/>
                        <a:ext cx="1570038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507F3967-39EA-47C3-AA6E-F1430E487E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371110"/>
              </p:ext>
            </p:extLst>
          </p:nvPr>
        </p:nvGraphicFramePr>
        <p:xfrm>
          <a:off x="4419600" y="4800600"/>
          <a:ext cx="223043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25680" imgH="812520" progId="Equation.DSMT4">
                  <p:embed/>
                </p:oleObj>
              </mc:Choice>
              <mc:Fallback>
                <p:oleObj name="Equation" r:id="rId25" imgW="2425680" imgH="812520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507F3967-39EA-47C3-AA6E-F1430E487E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800600"/>
                        <a:ext cx="2230438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57CEB825-7F53-45B1-9758-421EDBD8FC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101475"/>
              </p:ext>
            </p:extLst>
          </p:nvPr>
        </p:nvGraphicFramePr>
        <p:xfrm>
          <a:off x="4416425" y="5738813"/>
          <a:ext cx="12985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409400" imgH="380880" progId="Equation.DSMT4">
                  <p:embed/>
                </p:oleObj>
              </mc:Choice>
              <mc:Fallback>
                <p:oleObj name="Equation" r:id="rId27" imgW="1409400" imgH="380880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57CEB825-7F53-45B1-9758-421EDBD8FC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6425" y="5738813"/>
                        <a:ext cx="12985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37FCB456-2B49-48B4-8082-4E8A89EDE5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548389"/>
              </p:ext>
            </p:extLst>
          </p:nvPr>
        </p:nvGraphicFramePr>
        <p:xfrm>
          <a:off x="4419600" y="6324600"/>
          <a:ext cx="795338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63280" imgH="266400" progId="Equation.DSMT4">
                  <p:embed/>
                </p:oleObj>
              </mc:Choice>
              <mc:Fallback>
                <p:oleObj name="Equation" r:id="rId29" imgW="863280" imgH="266400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37FCB456-2B49-48B4-8082-4E8A89EDE5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6324600"/>
                        <a:ext cx="795338" cy="244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8EABEFB-435F-48F3-8329-FA5088BD8727}"/>
                  </a:ext>
                </a:extLst>
              </p:cNvPr>
              <p:cNvSpPr txBox="1"/>
              <p:nvPr/>
            </p:nvSpPr>
            <p:spPr>
              <a:xfrm>
                <a:off x="76200" y="5410200"/>
                <a:ext cx="3124200" cy="8383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2100" dirty="0">
                    <a:solidFill>
                      <a:srgbClr val="FF0000"/>
                    </a:solidFill>
                  </a:rPr>
                  <a:t>Since (– 1)</a:t>
                </a:r>
                <a:r>
                  <a:rPr lang="en-CA" sz="2100" baseline="30000" dirty="0">
                    <a:solidFill>
                      <a:srgbClr val="FF0000"/>
                    </a:solidFill>
                  </a:rPr>
                  <a:t>3  </a:t>
                </a:r>
                <a:r>
                  <a:rPr lang="en-CA" sz="2100" dirty="0">
                    <a:solidFill>
                      <a:srgbClr val="FF0000"/>
                    </a:solidFill>
                  </a:rPr>
                  <a:t>= – 1, then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CA" sz="21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CA" sz="21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d>
                          <m:dPr>
                            <m:ctrlPr>
                              <a:rPr lang="en-CA" sz="21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sz="21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CA" sz="2100" b="0" i="1" baseline="30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CA" sz="2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en-CA" sz="21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CA" sz="21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CA" sz="21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rad>
                  </m:oMath>
                </a14:m>
                <a:endParaRPr lang="en-CA" sz="21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8EABEFB-435F-48F3-8329-FA5088BD87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5410200"/>
                <a:ext cx="3124200" cy="838306"/>
              </a:xfrm>
              <a:prstGeom prst="rect">
                <a:avLst/>
              </a:prstGeom>
              <a:blipFill>
                <a:blip r:embed="rId31"/>
                <a:stretch>
                  <a:fillRect l="-391" t="-5839" r="-253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B45D1DF4-9CAA-4895-AE1D-3FBA38F4A5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6207122"/>
              </p:ext>
            </p:extLst>
          </p:nvPr>
        </p:nvGraphicFramePr>
        <p:xfrm>
          <a:off x="5943600" y="4137025"/>
          <a:ext cx="1763712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917360" imgH="596880" progId="Equation.DSMT4">
                  <p:embed/>
                </p:oleObj>
              </mc:Choice>
              <mc:Fallback>
                <p:oleObj name="Equation" r:id="rId32" imgW="1917360" imgH="596880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B45D1DF4-9CAA-4895-AE1D-3FBA38F4A5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137025"/>
                        <a:ext cx="1763712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B2AF1-FA3F-41BE-8190-7023B5ADA57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152400"/>
            <a:ext cx="8001000" cy="685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Simplify each radical to a mixed radical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BE3EBF9-4350-4405-9DDC-5A85E10616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25093"/>
              </p:ext>
            </p:extLst>
          </p:nvPr>
        </p:nvGraphicFramePr>
        <p:xfrm>
          <a:off x="177800" y="812800"/>
          <a:ext cx="1892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660240" progId="Equation.DSMT4">
                  <p:embed/>
                </p:oleObj>
              </mc:Choice>
              <mc:Fallback>
                <p:oleObj name="Equation" r:id="rId2" imgW="1892160" imgH="660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BE3EBF9-4350-4405-9DDC-5A85E10616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" y="812800"/>
                        <a:ext cx="18923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BED8E4A-70B5-4C26-BE66-B926165414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44588"/>
              </p:ext>
            </p:extLst>
          </p:nvPr>
        </p:nvGraphicFramePr>
        <p:xfrm>
          <a:off x="2863850" y="812800"/>
          <a:ext cx="2362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647640" progId="Equation.DSMT4">
                  <p:embed/>
                </p:oleObj>
              </mc:Choice>
              <mc:Fallback>
                <p:oleObj name="Equation" r:id="rId4" imgW="2361960" imgH="6476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BED8E4A-70B5-4C26-BE66-B926165414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812800"/>
                        <a:ext cx="23622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CE040BA-5A24-4E9E-AC02-BCA3784B94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287649"/>
              </p:ext>
            </p:extLst>
          </p:nvPr>
        </p:nvGraphicFramePr>
        <p:xfrm>
          <a:off x="6210300" y="787400"/>
          <a:ext cx="2400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660240" progId="Equation.DSMT4">
                  <p:embed/>
                </p:oleObj>
              </mc:Choice>
              <mc:Fallback>
                <p:oleObj name="Equation" r:id="rId6" imgW="2400120" imgH="660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CE040BA-5A24-4E9E-AC02-BCA3784B94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787400"/>
                        <a:ext cx="24003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C5A4DCB-4843-445A-A7E1-3B299AED15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043939"/>
              </p:ext>
            </p:extLst>
          </p:nvPr>
        </p:nvGraphicFramePr>
        <p:xfrm>
          <a:off x="114300" y="3657600"/>
          <a:ext cx="2324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3800" imgH="647640" progId="Equation.DSMT4">
                  <p:embed/>
                </p:oleObj>
              </mc:Choice>
              <mc:Fallback>
                <p:oleObj name="Equation" r:id="rId8" imgW="2323800" imgH="647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C5A4DCB-4843-445A-A7E1-3B299AED15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3657600"/>
                        <a:ext cx="23241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08A2C7A-68B0-4BA6-B722-173236B1FD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484862"/>
              </p:ext>
            </p:extLst>
          </p:nvPr>
        </p:nvGraphicFramePr>
        <p:xfrm>
          <a:off x="4267200" y="3581400"/>
          <a:ext cx="262255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70000" imgH="482400" progId="Equation.DSMT4">
                  <p:embed/>
                </p:oleObj>
              </mc:Choice>
              <mc:Fallback>
                <p:oleObj name="Equation" r:id="rId10" imgW="2070000" imgH="4824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08A2C7A-68B0-4BA6-B722-173236B1FD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581400"/>
                        <a:ext cx="262255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9568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50412-45CB-4BE4-93ED-ABD7A159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en-CA" dirty="0"/>
              <a:t>Converting to a Mixed Radical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3EE19-9B83-4829-8966-F9B3F645F08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610600" cy="838200"/>
          </a:xfrm>
        </p:spPr>
        <p:txBody>
          <a:bodyPr>
            <a:normAutofit/>
          </a:bodyPr>
          <a:lstStyle/>
          <a:p>
            <a:r>
              <a:rPr lang="en-CA" sz="2200" dirty="0"/>
              <a:t>To simplify a radical with a square root, use perfect squares</a:t>
            </a:r>
          </a:p>
          <a:p>
            <a:pPr lvl="1"/>
            <a:r>
              <a:rPr lang="en-CA" sz="1900" dirty="0"/>
              <a:t>4, 9, 16, 25, 36, 49, 64, 81, 100, 121, 144, 169, 196…..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A0D90C9-80DB-4DDA-9FD7-67B7B0662459}"/>
              </a:ext>
            </a:extLst>
          </p:cNvPr>
          <p:cNvSpPr txBox="1">
            <a:spLocks/>
          </p:cNvSpPr>
          <p:nvPr/>
        </p:nvSpPr>
        <p:spPr>
          <a:xfrm>
            <a:off x="228600" y="1676400"/>
            <a:ext cx="8610600" cy="838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To simplify a radical with a cube root, use perfect cubes</a:t>
            </a:r>
          </a:p>
          <a:p>
            <a:pPr lvl="1"/>
            <a:r>
              <a:rPr lang="en-CA" sz="1900" dirty="0"/>
              <a:t>8, 27, 64, 125, 216, 343 …..</a:t>
            </a: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0918E0A-75D8-405F-BA13-5A31FEE1CE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644944"/>
              </p:ext>
            </p:extLst>
          </p:nvPr>
        </p:nvGraphicFramePr>
        <p:xfrm>
          <a:off x="361950" y="2743200"/>
          <a:ext cx="838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609480" progId="Equation.DSMT4">
                  <p:embed/>
                </p:oleObj>
              </mc:Choice>
              <mc:Fallback>
                <p:oleObj name="Equation" r:id="rId2" imgW="1117440" imgH="609480" progId="Equation.DSMT4">
                  <p:embed/>
                  <p:pic>
                    <p:nvPicPr>
                      <p:cNvPr id="30" name="Object 3">
                        <a:extLst>
                          <a:ext uri="{FF2B5EF4-FFF2-40B4-BE49-F238E27FC236}">
                            <a16:creationId xmlns:a16="http://schemas.microsoft.com/office/drawing/2014/main" id="{C7E92842-2CB9-4CA1-8DB5-9FF2523768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" y="2743200"/>
                        <a:ext cx="8382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AEABE6D9-4DBD-4007-97FA-3166B17038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214277"/>
              </p:ext>
            </p:extLst>
          </p:nvPr>
        </p:nvGraphicFramePr>
        <p:xfrm>
          <a:off x="1371601" y="2743200"/>
          <a:ext cx="1466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609480" progId="Equation.DSMT4">
                  <p:embed/>
                </p:oleObj>
              </mc:Choice>
              <mc:Fallback>
                <p:oleObj name="Equation" r:id="rId4" imgW="1955520" imgH="60948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E0918E0A-75D8-405F-BA13-5A31FEE1CE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1" y="2743200"/>
                        <a:ext cx="146685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D8A85DE0-C2F4-4786-9BC6-A4C83C6E5C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209782"/>
              </p:ext>
            </p:extLst>
          </p:nvPr>
        </p:nvGraphicFramePr>
        <p:xfrm>
          <a:off x="1371600" y="3276600"/>
          <a:ext cx="1752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36760" imgH="609480" progId="Equation.DSMT4">
                  <p:embed/>
                </p:oleObj>
              </mc:Choice>
              <mc:Fallback>
                <p:oleObj name="Equation" r:id="rId6" imgW="2336760" imgH="60948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AEABE6D9-4DBD-4007-97FA-3166B17038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76600"/>
                        <a:ext cx="17526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2A04CD51-B477-40CC-8F8A-1E070D8AE0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339492"/>
              </p:ext>
            </p:extLst>
          </p:nvPr>
        </p:nvGraphicFramePr>
        <p:xfrm>
          <a:off x="1371600" y="3810000"/>
          <a:ext cx="9620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82680" imgH="609480" progId="Equation.DSMT4">
                  <p:embed/>
                </p:oleObj>
              </mc:Choice>
              <mc:Fallback>
                <p:oleObj name="Equation" r:id="rId8" imgW="1282680" imgH="60948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D8A85DE0-C2F4-4786-9BC6-A4C83C6E5C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810000"/>
                        <a:ext cx="962025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F1CD43CB-5013-45AF-9C29-74514F1C03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928955"/>
              </p:ext>
            </p:extLst>
          </p:nvPr>
        </p:nvGraphicFramePr>
        <p:xfrm>
          <a:off x="3505200" y="2743200"/>
          <a:ext cx="8286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609480" progId="Equation.DSMT4">
                  <p:embed/>
                </p:oleObj>
              </mc:Choice>
              <mc:Fallback>
                <p:oleObj name="Equation" r:id="rId10" imgW="1104840" imgH="60948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E0918E0A-75D8-405F-BA13-5A31FEE1CE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43200"/>
                        <a:ext cx="828675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021D214A-DD32-4733-B60E-2CFFFBE2CB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079382"/>
              </p:ext>
            </p:extLst>
          </p:nvPr>
        </p:nvGraphicFramePr>
        <p:xfrm>
          <a:off x="4333875" y="2743200"/>
          <a:ext cx="1485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81080" imgH="609480" progId="Equation.DSMT4">
                  <p:embed/>
                </p:oleObj>
              </mc:Choice>
              <mc:Fallback>
                <p:oleObj name="Equation" r:id="rId12" imgW="1981080" imgH="60948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AEABE6D9-4DBD-4007-97FA-3166B17038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75" y="2743200"/>
                        <a:ext cx="14859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156F9FA7-4EAD-4104-9ACC-E03F43DC92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459494"/>
              </p:ext>
            </p:extLst>
          </p:nvPr>
        </p:nvGraphicFramePr>
        <p:xfrm>
          <a:off x="4333875" y="3276600"/>
          <a:ext cx="17716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61960" imgH="609480" progId="Equation.DSMT4">
                  <p:embed/>
                </p:oleObj>
              </mc:Choice>
              <mc:Fallback>
                <p:oleObj name="Equation" r:id="rId14" imgW="2361960" imgH="60948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D8A85DE0-C2F4-4786-9BC6-A4C83C6E5C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75" y="3276600"/>
                        <a:ext cx="177165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E69AAB75-81E0-484E-BFD4-713F621D52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460619"/>
              </p:ext>
            </p:extLst>
          </p:nvPr>
        </p:nvGraphicFramePr>
        <p:xfrm>
          <a:off x="4343400" y="3810000"/>
          <a:ext cx="9620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82680" imgH="609480" progId="Equation.DSMT4">
                  <p:embed/>
                </p:oleObj>
              </mc:Choice>
              <mc:Fallback>
                <p:oleObj name="Equation" r:id="rId16" imgW="1282680" imgH="60948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2A04CD51-B477-40CC-8F8A-1E070D8AE0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810000"/>
                        <a:ext cx="962025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B48FD99-3A08-46EA-BFEF-B41CB794073E}"/>
              </a:ext>
            </a:extLst>
          </p:cNvPr>
          <p:cNvSpPr txBox="1">
            <a:spLocks/>
          </p:cNvSpPr>
          <p:nvPr/>
        </p:nvSpPr>
        <p:spPr>
          <a:xfrm>
            <a:off x="152400" y="4267200"/>
            <a:ext cx="8610600" cy="838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Another method is to reduce the number to it’s prime factorization and then simplify to a mixed radical</a:t>
            </a:r>
            <a:endParaRPr lang="en-CA" sz="1900" dirty="0"/>
          </a:p>
        </p:txBody>
      </p:sp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9AD87C2A-D425-4CF8-A33A-497946D4D5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466406"/>
              </p:ext>
            </p:extLst>
          </p:nvPr>
        </p:nvGraphicFramePr>
        <p:xfrm>
          <a:off x="381000" y="5105400"/>
          <a:ext cx="838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17440" imgH="609480" progId="Equation.DSMT4">
                  <p:embed/>
                </p:oleObj>
              </mc:Choice>
              <mc:Fallback>
                <p:oleObj name="Equation" r:id="rId18" imgW="1117440" imgH="60948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E0918E0A-75D8-405F-BA13-5A31FEE1CE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105400"/>
                        <a:ext cx="8382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2B7AD38A-ED25-423F-A2ED-97EB37B0DD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590865"/>
              </p:ext>
            </p:extLst>
          </p:nvPr>
        </p:nvGraphicFramePr>
        <p:xfrm>
          <a:off x="1219200" y="5105400"/>
          <a:ext cx="14382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17360" imgH="609480" progId="Equation.DSMT4">
                  <p:embed/>
                </p:oleObj>
              </mc:Choice>
              <mc:Fallback>
                <p:oleObj name="Equation" r:id="rId19" imgW="1917360" imgH="60948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9AD87C2A-D425-4CF8-A33A-497946D4D5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105400"/>
                        <a:ext cx="1438275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98418F93-D4A5-4FFC-A2D7-C645773067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336779"/>
              </p:ext>
            </p:extLst>
          </p:nvPr>
        </p:nvGraphicFramePr>
        <p:xfrm>
          <a:off x="1181100" y="5638800"/>
          <a:ext cx="1943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90560" imgH="609480" progId="Equation.DSMT4">
                  <p:embed/>
                </p:oleObj>
              </mc:Choice>
              <mc:Fallback>
                <p:oleObj name="Equation" r:id="rId21" imgW="2590560" imgH="60948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2B7AD38A-ED25-423F-A2ED-97EB37B0DD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5638800"/>
                        <a:ext cx="19431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119BF6BF-F7DC-4858-BE35-2BE9F09415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93289"/>
              </p:ext>
            </p:extLst>
          </p:nvPr>
        </p:nvGraphicFramePr>
        <p:xfrm>
          <a:off x="1143000" y="6172200"/>
          <a:ext cx="2228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971800" imgH="609480" progId="Equation.DSMT4">
                  <p:embed/>
                </p:oleObj>
              </mc:Choice>
              <mc:Fallback>
                <p:oleObj name="Equation" r:id="rId23" imgW="2971800" imgH="60948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98418F93-D4A5-4FFC-A2D7-C645773067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6172200"/>
                        <a:ext cx="222885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6CA7FB49-55BC-4085-BE9C-7463159850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67026"/>
              </p:ext>
            </p:extLst>
          </p:nvPr>
        </p:nvGraphicFramePr>
        <p:xfrm>
          <a:off x="2895600" y="5029200"/>
          <a:ext cx="9620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82680" imgH="609480" progId="Equation.DSMT4">
                  <p:embed/>
                </p:oleObj>
              </mc:Choice>
              <mc:Fallback>
                <p:oleObj name="Equation" r:id="rId25" imgW="1282680" imgH="60948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119BF6BF-F7DC-4858-BE35-2BE9F09415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029200"/>
                        <a:ext cx="962025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">
            <a:extLst>
              <a:ext uri="{FF2B5EF4-FFF2-40B4-BE49-F238E27FC236}">
                <a16:creationId xmlns:a16="http://schemas.microsoft.com/office/drawing/2014/main" id="{652B0D84-3713-4E39-98F5-DCBC6616F5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746174"/>
              </p:ext>
            </p:extLst>
          </p:nvPr>
        </p:nvGraphicFramePr>
        <p:xfrm>
          <a:off x="4352925" y="5029200"/>
          <a:ext cx="8286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04840" imgH="609480" progId="Equation.DSMT4">
                  <p:embed/>
                </p:oleObj>
              </mc:Choice>
              <mc:Fallback>
                <p:oleObj name="Equation" r:id="rId27" imgW="1104840" imgH="60948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F1CD43CB-5013-45AF-9C29-74514F1C03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925" y="5029200"/>
                        <a:ext cx="828675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3">
            <a:extLst>
              <a:ext uri="{FF2B5EF4-FFF2-40B4-BE49-F238E27FC236}">
                <a16:creationId xmlns:a16="http://schemas.microsoft.com/office/drawing/2014/main" id="{318C1016-E611-401F-BE1C-50511382BB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382049"/>
              </p:ext>
            </p:extLst>
          </p:nvPr>
        </p:nvGraphicFramePr>
        <p:xfrm>
          <a:off x="5191125" y="5029200"/>
          <a:ext cx="1466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955520" imgH="609480" progId="Equation.DSMT4">
                  <p:embed/>
                </p:oleObj>
              </mc:Choice>
              <mc:Fallback>
                <p:oleObj name="Equation" r:id="rId28" imgW="1955520" imgH="60948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021D214A-DD32-4733-B60E-2CFFFBE2CB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25" y="5029200"/>
                        <a:ext cx="146685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">
            <a:extLst>
              <a:ext uri="{FF2B5EF4-FFF2-40B4-BE49-F238E27FC236}">
                <a16:creationId xmlns:a16="http://schemas.microsoft.com/office/drawing/2014/main" id="{841AB64E-AEDB-49B9-9153-10F39E2743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518599"/>
              </p:ext>
            </p:extLst>
          </p:nvPr>
        </p:nvGraphicFramePr>
        <p:xfrm>
          <a:off x="5181600" y="5562600"/>
          <a:ext cx="19716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628720" imgH="609480" progId="Equation.DSMT4">
                  <p:embed/>
                </p:oleObj>
              </mc:Choice>
              <mc:Fallback>
                <p:oleObj name="Equation" r:id="rId30" imgW="2628720" imgH="609480" progId="Equation.DSMT4">
                  <p:embed/>
                  <p:pic>
                    <p:nvPicPr>
                      <p:cNvPr id="25" name="Object 3">
                        <a:extLst>
                          <a:ext uri="{FF2B5EF4-FFF2-40B4-BE49-F238E27FC236}">
                            <a16:creationId xmlns:a16="http://schemas.microsoft.com/office/drawing/2014/main" id="{318C1016-E611-401F-BE1C-50511382BB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562600"/>
                        <a:ext cx="1971675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>
            <a:extLst>
              <a:ext uri="{FF2B5EF4-FFF2-40B4-BE49-F238E27FC236}">
                <a16:creationId xmlns:a16="http://schemas.microsoft.com/office/drawing/2014/main" id="{427EDF2E-6D8B-4C1D-936A-3B8EA8AE64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359906"/>
              </p:ext>
            </p:extLst>
          </p:nvPr>
        </p:nvGraphicFramePr>
        <p:xfrm>
          <a:off x="5210175" y="6096000"/>
          <a:ext cx="9620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82680" imgH="609480" progId="Equation.DSMT4">
                  <p:embed/>
                </p:oleObj>
              </mc:Choice>
              <mc:Fallback>
                <p:oleObj name="Equation" r:id="rId32" imgW="1282680" imgH="609480" progId="Equation.DSMT4">
                  <p:embed/>
                  <p:pic>
                    <p:nvPicPr>
                      <p:cNvPr id="26" name="Object 3">
                        <a:extLst>
                          <a:ext uri="{FF2B5EF4-FFF2-40B4-BE49-F238E27FC236}">
                            <a16:creationId xmlns:a16="http://schemas.microsoft.com/office/drawing/2014/main" id="{841AB64E-AEDB-49B9-9153-10F39E2743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0175" y="6096000"/>
                        <a:ext cx="962025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3588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ISPRING_RESOURCE_PATHS_HASH_2" val="79bd716ec295adeb436a65783cd8ba50495bda48"/>
  <p:tag name="ISPRING_SCORM_PASSING_SCORE" val="100.0000000000"/>
  <p:tag name="GENSWF_OUTPUT_FILE_NAME" val="ipadpc11ch51"/>
  <p:tag name="ISPRING_ULTRA_SCORM_COURSE_ID" val="E7987FBE-E99A-4A6E-BCB9-13E1E03029F7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PC11\PC11ch5"/>
  <p:tag name="ISPRING_PRESENTATION_TITLE" val="Section 5.1 Basics with Radicals"/>
  <p:tag name="ISPRING_RESOURCE_PATHS_HASH_PRESENTER" val="bfb95052d52e6a5e92b08456197e6af69e6d393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281</TotalTime>
  <Words>539</Words>
  <Application>Microsoft Office PowerPoint</Application>
  <PresentationFormat>On-screen Show (4:3)</PresentationFormat>
  <Paragraphs>55</Paragraphs>
  <Slides>16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6.0 Equation</vt:lpstr>
      <vt:lpstr>Ch5 Radicals Lesson 1 Basics with Radicals Mixed Radicals Adding/Subtracting Mixed Radicals</vt:lpstr>
      <vt:lpstr>Review: Evaluate each of the following without a calculator</vt:lpstr>
      <vt:lpstr>Fractional Exponents and Nth Roots:</vt:lpstr>
      <vt:lpstr>PowerPoint Presentation</vt:lpstr>
      <vt:lpstr>Simplifying Radicals and fractional exponents</vt:lpstr>
      <vt:lpstr>PowerPoint Presentation</vt:lpstr>
      <vt:lpstr>Ex: Simplify each entire radical to a mixed radical</vt:lpstr>
      <vt:lpstr>PowerPoint Presentation</vt:lpstr>
      <vt:lpstr>Converting to a Mixed Radical</vt:lpstr>
      <vt:lpstr>PowerPoint Presentation</vt:lpstr>
      <vt:lpstr>Practice: Simplify and convert to a mixed radical:</vt:lpstr>
      <vt:lpstr>IV) Converting Mixed Radicals to Entire Radicals</vt:lpstr>
      <vt:lpstr>Ex: Arrange the following from least to greatest:</vt:lpstr>
      <vt:lpstr>IV) Adding &amp; Subtracting Radicals</vt:lpstr>
      <vt:lpstr>PowerPoint Presentation</vt:lpstr>
      <vt:lpstr>Simplify the following: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5.1 Basics with Radicals</dc:title>
  <dc:creator>Danny Young</dc:creator>
  <cp:lastModifiedBy>Danny Young</cp:lastModifiedBy>
  <cp:revision>34</cp:revision>
  <dcterms:created xsi:type="dcterms:W3CDTF">2015-01-08T07:09:53Z</dcterms:created>
  <dcterms:modified xsi:type="dcterms:W3CDTF">2021-03-03T05:10:12Z</dcterms:modified>
</cp:coreProperties>
</file>